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1" r:id="rId2"/>
    <p:sldId id="310" r:id="rId3"/>
    <p:sldId id="311" r:id="rId4"/>
    <p:sldId id="312" r:id="rId5"/>
    <p:sldId id="390" r:id="rId6"/>
    <p:sldId id="424" r:id="rId7"/>
    <p:sldId id="332" r:id="rId8"/>
    <p:sldId id="425" r:id="rId9"/>
    <p:sldId id="285" r:id="rId10"/>
    <p:sldId id="335" r:id="rId11"/>
    <p:sldId id="330" r:id="rId12"/>
    <p:sldId id="416" r:id="rId13"/>
    <p:sldId id="360" r:id="rId14"/>
    <p:sldId id="358" r:id="rId15"/>
    <p:sldId id="383" r:id="rId16"/>
    <p:sldId id="384" r:id="rId17"/>
    <p:sldId id="359" r:id="rId18"/>
    <p:sldId id="408" r:id="rId19"/>
    <p:sldId id="409" r:id="rId20"/>
    <p:sldId id="410" r:id="rId21"/>
    <p:sldId id="411" r:id="rId22"/>
    <p:sldId id="412" r:id="rId23"/>
    <p:sldId id="422" r:id="rId24"/>
    <p:sldId id="413" r:id="rId25"/>
    <p:sldId id="385" r:id="rId26"/>
    <p:sldId id="393" r:id="rId27"/>
    <p:sldId id="415" r:id="rId28"/>
    <p:sldId id="386" r:id="rId29"/>
    <p:sldId id="387" r:id="rId30"/>
    <p:sldId id="388" r:id="rId31"/>
    <p:sldId id="389" r:id="rId32"/>
    <p:sldId id="417" r:id="rId33"/>
    <p:sldId id="421" r:id="rId34"/>
    <p:sldId id="423" r:id="rId35"/>
    <p:sldId id="365" r:id="rId36"/>
    <p:sldId id="394" r:id="rId37"/>
    <p:sldId id="395" r:id="rId38"/>
    <p:sldId id="366" r:id="rId39"/>
    <p:sldId id="397" r:id="rId40"/>
    <p:sldId id="398" r:id="rId41"/>
    <p:sldId id="400" r:id="rId42"/>
    <p:sldId id="401" r:id="rId43"/>
    <p:sldId id="418" r:id="rId44"/>
    <p:sldId id="355" r:id="rId45"/>
    <p:sldId id="419" r:id="rId46"/>
    <p:sldId id="420" r:id="rId47"/>
    <p:sldId id="414"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9" autoAdjust="0"/>
    <p:restoredTop sz="91274" autoAdjust="0"/>
  </p:normalViewPr>
  <p:slideViewPr>
    <p:cSldViewPr>
      <p:cViewPr varScale="1">
        <p:scale>
          <a:sx n="75" d="100"/>
          <a:sy n="75" d="100"/>
        </p:scale>
        <p:origin x="-318" y="-96"/>
      </p:cViewPr>
      <p:guideLst>
        <p:guide orient="horz" pos="2160"/>
        <p:guide pos="2880"/>
      </p:guideLst>
    </p:cSldViewPr>
  </p:slideViewPr>
  <p:notesTextViewPr>
    <p:cViewPr>
      <p:scale>
        <a:sx n="1" d="1"/>
        <a:sy n="1" d="1"/>
      </p:scale>
      <p:origin x="0" y="0"/>
    </p:cViewPr>
  </p:notesTextViewPr>
  <p:sorterViewPr>
    <p:cViewPr>
      <p:scale>
        <a:sx n="80" d="100"/>
        <a:sy n="80" d="100"/>
      </p:scale>
      <p:origin x="0" y="87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86DD4-A20D-4D8C-88AA-0ACB171615E5}"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fr-FR"/>
        </a:p>
      </dgm:t>
    </dgm:pt>
    <dgm:pt modelId="{70770EC4-89F7-4478-AD1B-1927E9725971}">
      <dgm:prSet phldrT="[Texte]"/>
      <dgm:spPr/>
      <dgm:t>
        <a:bodyPr/>
        <a:lstStyle/>
        <a:p>
          <a:r>
            <a:rPr lang="fr-FR" dirty="0" smtClean="0"/>
            <a:t>Phase 1 </a:t>
          </a:r>
          <a:endParaRPr lang="fr-FR" dirty="0"/>
        </a:p>
      </dgm:t>
    </dgm:pt>
    <dgm:pt modelId="{B931A8D7-9C64-4147-9730-1D4F2A6E6754}" type="parTrans" cxnId="{5B414C80-E50E-4F57-B9F8-1C562BF72294}">
      <dgm:prSet/>
      <dgm:spPr/>
      <dgm:t>
        <a:bodyPr/>
        <a:lstStyle/>
        <a:p>
          <a:endParaRPr lang="fr-FR"/>
        </a:p>
      </dgm:t>
    </dgm:pt>
    <dgm:pt modelId="{07DC724B-6457-445C-85C2-8CE61A8F7BEA}" type="sibTrans" cxnId="{5B414C80-E50E-4F57-B9F8-1C562BF72294}">
      <dgm:prSet/>
      <dgm:spPr/>
      <dgm:t>
        <a:bodyPr/>
        <a:lstStyle/>
        <a:p>
          <a:endParaRPr lang="fr-FR"/>
        </a:p>
      </dgm:t>
    </dgm:pt>
    <dgm:pt modelId="{76E04C59-4624-45CD-89B8-1B80E01FB495}">
      <dgm:prSet phldrT="[Texte]"/>
      <dgm:spPr/>
      <dgm:t>
        <a:bodyPr/>
        <a:lstStyle/>
        <a:p>
          <a:r>
            <a:rPr lang="fr-FR" dirty="0" smtClean="0"/>
            <a:t>Mouvement Perpétuel et énergie inépuisable</a:t>
          </a:r>
          <a:endParaRPr lang="fr-FR" dirty="0"/>
        </a:p>
      </dgm:t>
    </dgm:pt>
    <dgm:pt modelId="{EB8AC3A8-B7E6-414E-B232-8193120B8830}" type="parTrans" cxnId="{6D91E21B-9E59-4D0C-ACC5-4427AA715FD8}">
      <dgm:prSet/>
      <dgm:spPr/>
      <dgm:t>
        <a:bodyPr/>
        <a:lstStyle/>
        <a:p>
          <a:endParaRPr lang="fr-FR"/>
        </a:p>
      </dgm:t>
    </dgm:pt>
    <dgm:pt modelId="{8D3C43EE-FB05-4F54-B853-FA61AFCD85F2}" type="sibTrans" cxnId="{6D91E21B-9E59-4D0C-ACC5-4427AA715FD8}">
      <dgm:prSet/>
      <dgm:spPr/>
      <dgm:t>
        <a:bodyPr/>
        <a:lstStyle/>
        <a:p>
          <a:endParaRPr lang="fr-FR"/>
        </a:p>
      </dgm:t>
    </dgm:pt>
    <dgm:pt modelId="{685543C4-6B97-4D79-B01C-6B04D1069489}">
      <dgm:prSet phldrT="[Texte]"/>
      <dgm:spPr/>
      <dgm:t>
        <a:bodyPr/>
        <a:lstStyle/>
        <a:p>
          <a:r>
            <a:rPr lang="fr-FR" dirty="0" smtClean="0"/>
            <a:t>Phase 2</a:t>
          </a:r>
          <a:endParaRPr lang="fr-FR" dirty="0"/>
        </a:p>
      </dgm:t>
    </dgm:pt>
    <dgm:pt modelId="{DDBC3A61-52BD-46C0-9389-A8DCF7D36264}" type="parTrans" cxnId="{27AF8CE0-9257-4FEF-9B52-13B9FB1C6CF7}">
      <dgm:prSet/>
      <dgm:spPr/>
      <dgm:t>
        <a:bodyPr/>
        <a:lstStyle/>
        <a:p>
          <a:endParaRPr lang="fr-FR"/>
        </a:p>
      </dgm:t>
    </dgm:pt>
    <dgm:pt modelId="{71B12902-1F05-4651-A148-A00741957241}" type="sibTrans" cxnId="{27AF8CE0-9257-4FEF-9B52-13B9FB1C6CF7}">
      <dgm:prSet/>
      <dgm:spPr/>
      <dgm:t>
        <a:bodyPr/>
        <a:lstStyle/>
        <a:p>
          <a:endParaRPr lang="fr-FR"/>
        </a:p>
      </dgm:t>
    </dgm:pt>
    <dgm:pt modelId="{8A4FB1F7-FC5A-4C26-8917-BDD2EA6E749E}">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 physique sociale » et « altruisme » chez Comte</a:t>
          </a:r>
        </a:p>
      </dgm:t>
    </dgm:pt>
    <dgm:pt modelId="{AA192120-38B1-49AE-B147-973E23C9FEFF}" type="parTrans" cxnId="{EB4D4CDC-0AE3-46F9-A010-B5A416FD63C0}">
      <dgm:prSet/>
      <dgm:spPr/>
      <dgm:t>
        <a:bodyPr/>
        <a:lstStyle/>
        <a:p>
          <a:endParaRPr lang="fr-FR"/>
        </a:p>
      </dgm:t>
    </dgm:pt>
    <dgm:pt modelId="{16982D38-B850-49E0-A51A-4B36FC80E26B}" type="sibTrans" cxnId="{EB4D4CDC-0AE3-46F9-A010-B5A416FD63C0}">
      <dgm:prSet/>
      <dgm:spPr/>
      <dgm:t>
        <a:bodyPr/>
        <a:lstStyle/>
        <a:p>
          <a:endParaRPr lang="fr-FR"/>
        </a:p>
      </dgm:t>
    </dgm:pt>
    <dgm:pt modelId="{932654A0-7E08-44A1-A345-AF10A565FE34}">
      <dgm:prSet phldrT="[Texte]"/>
      <dgm:spPr/>
      <dgm:t>
        <a:bodyPr/>
        <a:lstStyle/>
        <a:p>
          <a:r>
            <a:rPr lang="fr-FR" dirty="0" smtClean="0"/>
            <a:t>Phase</a:t>
          </a:r>
        </a:p>
        <a:p>
          <a:r>
            <a:rPr lang="fr-FR" dirty="0" smtClean="0"/>
            <a:t>3 </a:t>
          </a:r>
          <a:endParaRPr lang="fr-FR" dirty="0"/>
        </a:p>
      </dgm:t>
    </dgm:pt>
    <dgm:pt modelId="{2A87482E-14F1-49E1-BA3D-047A070099B0}" type="parTrans" cxnId="{963A0B42-1A5B-4F5C-9361-6553EA03DFDC}">
      <dgm:prSet/>
      <dgm:spPr/>
      <dgm:t>
        <a:bodyPr/>
        <a:lstStyle/>
        <a:p>
          <a:endParaRPr lang="fr-FR"/>
        </a:p>
      </dgm:t>
    </dgm:pt>
    <dgm:pt modelId="{771BE979-2009-4167-AEA3-22F70178BD7A}" type="sibTrans" cxnId="{963A0B42-1A5B-4F5C-9361-6553EA03DFDC}">
      <dgm:prSet/>
      <dgm:spPr/>
      <dgm:t>
        <a:bodyPr/>
        <a:lstStyle/>
        <a:p>
          <a:endParaRPr lang="fr-FR"/>
        </a:p>
      </dgm:t>
    </dgm:pt>
    <dgm:pt modelId="{09F86542-6766-4F1C-BFB9-3805F52D598E}">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La force de l’amour : plus forte que la  vie, plus forte que la mort ?</a:t>
          </a:r>
          <a:endParaRPr lang="fr-FR" dirty="0"/>
        </a:p>
      </dgm:t>
    </dgm:pt>
    <dgm:pt modelId="{E9729860-1393-43C7-A0A0-5E0FE7E3F824}" type="parTrans" cxnId="{1A7A9ABA-7E0A-4F72-BD05-765F849FF40C}">
      <dgm:prSet/>
      <dgm:spPr/>
      <dgm:t>
        <a:bodyPr/>
        <a:lstStyle/>
        <a:p>
          <a:endParaRPr lang="fr-FR"/>
        </a:p>
      </dgm:t>
    </dgm:pt>
    <dgm:pt modelId="{F8A56E4F-987A-4DF1-AD90-A46D325567C2}" type="sibTrans" cxnId="{1A7A9ABA-7E0A-4F72-BD05-765F849FF40C}">
      <dgm:prSet/>
      <dgm:spPr/>
      <dgm:t>
        <a:bodyPr/>
        <a:lstStyle/>
        <a:p>
          <a:endParaRPr lang="fr-FR"/>
        </a:p>
      </dgm:t>
    </dgm:pt>
    <dgm:pt modelId="{8925902A-FA35-4540-828D-6D55A09997E2}">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 énergie humaine » chez Teilhard</a:t>
          </a:r>
        </a:p>
      </dgm:t>
    </dgm:pt>
    <dgm:pt modelId="{A1011100-2FDC-4372-9EF7-C472004B1B8C}" type="parTrans" cxnId="{35AEBF82-AAFC-4409-BF16-73F8AB9D68F9}">
      <dgm:prSet/>
      <dgm:spPr/>
      <dgm:t>
        <a:bodyPr/>
        <a:lstStyle/>
        <a:p>
          <a:endParaRPr lang="fr-FR"/>
        </a:p>
      </dgm:t>
    </dgm:pt>
    <dgm:pt modelId="{8E8350CF-EFCD-4A7A-90A7-0EFA8DC7038D}" type="sibTrans" cxnId="{35AEBF82-AAFC-4409-BF16-73F8AB9D68F9}">
      <dgm:prSet/>
      <dgm:spPr/>
      <dgm:t>
        <a:bodyPr/>
        <a:lstStyle/>
        <a:p>
          <a:endParaRPr lang="fr-FR"/>
        </a:p>
      </dgm:t>
    </dgm:pt>
    <dgm:pt modelId="{30D6CFE2-D253-4B94-91D1-02FB7A8F999A}" type="pres">
      <dgm:prSet presAssocID="{CE786DD4-A20D-4D8C-88AA-0ACB171615E5}" presName="Name0" presStyleCnt="0">
        <dgm:presLayoutVars>
          <dgm:dir/>
          <dgm:animLvl val="lvl"/>
          <dgm:resizeHandles val="exact"/>
        </dgm:presLayoutVars>
      </dgm:prSet>
      <dgm:spPr/>
      <dgm:t>
        <a:bodyPr/>
        <a:lstStyle/>
        <a:p>
          <a:endParaRPr lang="fr-FR"/>
        </a:p>
      </dgm:t>
    </dgm:pt>
    <dgm:pt modelId="{5F752E5F-6C28-4493-8245-207ECA4D9D62}" type="pres">
      <dgm:prSet presAssocID="{70770EC4-89F7-4478-AD1B-1927E9725971}" presName="linNode" presStyleCnt="0"/>
      <dgm:spPr/>
      <dgm:t>
        <a:bodyPr/>
        <a:lstStyle/>
        <a:p>
          <a:endParaRPr lang="fr-FR"/>
        </a:p>
      </dgm:t>
    </dgm:pt>
    <dgm:pt modelId="{FD8E4BCA-B9F1-475F-81C5-68CCBF8127A9}" type="pres">
      <dgm:prSet presAssocID="{70770EC4-89F7-4478-AD1B-1927E9725971}" presName="parentText" presStyleLbl="node1" presStyleIdx="0" presStyleCnt="3" custScaleX="69419">
        <dgm:presLayoutVars>
          <dgm:chMax val="1"/>
          <dgm:bulletEnabled val="1"/>
        </dgm:presLayoutVars>
      </dgm:prSet>
      <dgm:spPr/>
      <dgm:t>
        <a:bodyPr/>
        <a:lstStyle/>
        <a:p>
          <a:endParaRPr lang="fr-FR"/>
        </a:p>
      </dgm:t>
    </dgm:pt>
    <dgm:pt modelId="{56CA8548-97A7-4903-9FC3-B912973B9D7F}" type="pres">
      <dgm:prSet presAssocID="{70770EC4-89F7-4478-AD1B-1927E9725971}" presName="descendantText" presStyleLbl="alignAccFollowNode1" presStyleIdx="0" presStyleCnt="3" custScaleX="155799">
        <dgm:presLayoutVars>
          <dgm:bulletEnabled val="1"/>
        </dgm:presLayoutVars>
      </dgm:prSet>
      <dgm:spPr/>
      <dgm:t>
        <a:bodyPr/>
        <a:lstStyle/>
        <a:p>
          <a:endParaRPr lang="fr-FR"/>
        </a:p>
      </dgm:t>
    </dgm:pt>
    <dgm:pt modelId="{FF4392D4-F097-46AB-A3CF-12EED295D331}" type="pres">
      <dgm:prSet presAssocID="{07DC724B-6457-445C-85C2-8CE61A8F7BEA}" presName="sp" presStyleCnt="0"/>
      <dgm:spPr/>
      <dgm:t>
        <a:bodyPr/>
        <a:lstStyle/>
        <a:p>
          <a:endParaRPr lang="fr-FR"/>
        </a:p>
      </dgm:t>
    </dgm:pt>
    <dgm:pt modelId="{E3A92981-56DF-4976-8F5B-ACC4B2B7E25E}" type="pres">
      <dgm:prSet presAssocID="{685543C4-6B97-4D79-B01C-6B04D1069489}" presName="linNode" presStyleCnt="0"/>
      <dgm:spPr/>
      <dgm:t>
        <a:bodyPr/>
        <a:lstStyle/>
        <a:p>
          <a:endParaRPr lang="fr-FR"/>
        </a:p>
      </dgm:t>
    </dgm:pt>
    <dgm:pt modelId="{9EB8FFCF-EA97-4403-A589-722263751E44}" type="pres">
      <dgm:prSet presAssocID="{685543C4-6B97-4D79-B01C-6B04D1069489}" presName="parentText" presStyleLbl="node1" presStyleIdx="1" presStyleCnt="3" custScaleX="69419">
        <dgm:presLayoutVars>
          <dgm:chMax val="1"/>
          <dgm:bulletEnabled val="1"/>
        </dgm:presLayoutVars>
      </dgm:prSet>
      <dgm:spPr/>
      <dgm:t>
        <a:bodyPr/>
        <a:lstStyle/>
        <a:p>
          <a:endParaRPr lang="fr-FR"/>
        </a:p>
      </dgm:t>
    </dgm:pt>
    <dgm:pt modelId="{21A98891-4D4F-4FB2-918F-1D36DAAF5C64}" type="pres">
      <dgm:prSet presAssocID="{685543C4-6B97-4D79-B01C-6B04D1069489}" presName="descendantText" presStyleLbl="alignAccFollowNode1" presStyleIdx="1" presStyleCnt="3" custScaleX="146972">
        <dgm:presLayoutVars>
          <dgm:bulletEnabled val="1"/>
        </dgm:presLayoutVars>
      </dgm:prSet>
      <dgm:spPr/>
      <dgm:t>
        <a:bodyPr/>
        <a:lstStyle/>
        <a:p>
          <a:endParaRPr lang="fr-FR"/>
        </a:p>
      </dgm:t>
    </dgm:pt>
    <dgm:pt modelId="{66CC4A79-B944-4DA8-BF74-70B83A3AE91E}" type="pres">
      <dgm:prSet presAssocID="{71B12902-1F05-4651-A148-A00741957241}" presName="sp" presStyleCnt="0"/>
      <dgm:spPr/>
      <dgm:t>
        <a:bodyPr/>
        <a:lstStyle/>
        <a:p>
          <a:endParaRPr lang="fr-FR"/>
        </a:p>
      </dgm:t>
    </dgm:pt>
    <dgm:pt modelId="{02578C7D-1C90-4DA8-B1BD-3854E25538A7}" type="pres">
      <dgm:prSet presAssocID="{932654A0-7E08-44A1-A345-AF10A565FE34}" presName="linNode" presStyleCnt="0"/>
      <dgm:spPr/>
      <dgm:t>
        <a:bodyPr/>
        <a:lstStyle/>
        <a:p>
          <a:endParaRPr lang="fr-FR"/>
        </a:p>
      </dgm:t>
    </dgm:pt>
    <dgm:pt modelId="{4EE7A6D7-D083-4C21-BDA1-27EEF828A53D}" type="pres">
      <dgm:prSet presAssocID="{932654A0-7E08-44A1-A345-AF10A565FE34}" presName="parentText" presStyleLbl="node1" presStyleIdx="2" presStyleCnt="3" custScaleX="63099">
        <dgm:presLayoutVars>
          <dgm:chMax val="1"/>
          <dgm:bulletEnabled val="1"/>
        </dgm:presLayoutVars>
      </dgm:prSet>
      <dgm:spPr/>
      <dgm:t>
        <a:bodyPr/>
        <a:lstStyle/>
        <a:p>
          <a:endParaRPr lang="fr-FR"/>
        </a:p>
      </dgm:t>
    </dgm:pt>
    <dgm:pt modelId="{1DB72863-363F-43E4-8835-BB67EB9A8D94}" type="pres">
      <dgm:prSet presAssocID="{932654A0-7E08-44A1-A345-AF10A565FE34}" presName="descendantText" presStyleLbl="alignAccFollowNode1" presStyleIdx="2" presStyleCnt="3" custScaleX="132036">
        <dgm:presLayoutVars>
          <dgm:bulletEnabled val="1"/>
        </dgm:presLayoutVars>
      </dgm:prSet>
      <dgm:spPr/>
      <dgm:t>
        <a:bodyPr/>
        <a:lstStyle/>
        <a:p>
          <a:endParaRPr lang="fr-FR"/>
        </a:p>
      </dgm:t>
    </dgm:pt>
  </dgm:ptLst>
  <dgm:cxnLst>
    <dgm:cxn modelId="{EB4D4CDC-0AE3-46F9-A010-B5A416FD63C0}" srcId="{685543C4-6B97-4D79-B01C-6B04D1069489}" destId="{8A4FB1F7-FC5A-4C26-8917-BDD2EA6E749E}" srcOrd="0" destOrd="0" parTransId="{AA192120-38B1-49AE-B147-973E23C9FEFF}" sibTransId="{16982D38-B850-49E0-A51A-4B36FC80E26B}"/>
    <dgm:cxn modelId="{EBBA0DAF-9427-404E-93FD-56ED8943D330}" type="presOf" srcId="{8925902A-FA35-4540-828D-6D55A09997E2}" destId="{21A98891-4D4F-4FB2-918F-1D36DAAF5C64}" srcOrd="0" destOrd="1" presId="urn:microsoft.com/office/officeart/2005/8/layout/vList5"/>
    <dgm:cxn modelId="{64DAA707-031A-4760-8E22-81A88C303B84}" type="presOf" srcId="{CE786DD4-A20D-4D8C-88AA-0ACB171615E5}" destId="{30D6CFE2-D253-4B94-91D1-02FB7A8F999A}" srcOrd="0" destOrd="0" presId="urn:microsoft.com/office/officeart/2005/8/layout/vList5"/>
    <dgm:cxn modelId="{320017C4-20C5-4358-B854-B19C05F176BE}" type="presOf" srcId="{685543C4-6B97-4D79-B01C-6B04D1069489}" destId="{9EB8FFCF-EA97-4403-A589-722263751E44}" srcOrd="0" destOrd="0" presId="urn:microsoft.com/office/officeart/2005/8/layout/vList5"/>
    <dgm:cxn modelId="{6D91E21B-9E59-4D0C-ACC5-4427AA715FD8}" srcId="{70770EC4-89F7-4478-AD1B-1927E9725971}" destId="{76E04C59-4624-45CD-89B8-1B80E01FB495}" srcOrd="0" destOrd="0" parTransId="{EB8AC3A8-B7E6-414E-B232-8193120B8830}" sibTransId="{8D3C43EE-FB05-4F54-B853-FA61AFCD85F2}"/>
    <dgm:cxn modelId="{753361FD-6539-45CD-AFAD-599EA44E45D8}" type="presOf" srcId="{70770EC4-89F7-4478-AD1B-1927E9725971}" destId="{FD8E4BCA-B9F1-475F-81C5-68CCBF8127A9}" srcOrd="0" destOrd="0" presId="urn:microsoft.com/office/officeart/2005/8/layout/vList5"/>
    <dgm:cxn modelId="{94E380F7-9D5D-4BF5-9B38-354416E2ECD9}" type="presOf" srcId="{932654A0-7E08-44A1-A345-AF10A565FE34}" destId="{4EE7A6D7-D083-4C21-BDA1-27EEF828A53D}" srcOrd="0" destOrd="0" presId="urn:microsoft.com/office/officeart/2005/8/layout/vList5"/>
    <dgm:cxn modelId="{35AEBF82-AAFC-4409-BF16-73F8AB9D68F9}" srcId="{685543C4-6B97-4D79-B01C-6B04D1069489}" destId="{8925902A-FA35-4540-828D-6D55A09997E2}" srcOrd="1" destOrd="0" parTransId="{A1011100-2FDC-4372-9EF7-C472004B1B8C}" sibTransId="{8E8350CF-EFCD-4A7A-90A7-0EFA8DC7038D}"/>
    <dgm:cxn modelId="{963A0B42-1A5B-4F5C-9361-6553EA03DFDC}" srcId="{CE786DD4-A20D-4D8C-88AA-0ACB171615E5}" destId="{932654A0-7E08-44A1-A345-AF10A565FE34}" srcOrd="2" destOrd="0" parTransId="{2A87482E-14F1-49E1-BA3D-047A070099B0}" sibTransId="{771BE979-2009-4167-AEA3-22F70178BD7A}"/>
    <dgm:cxn modelId="{5B414C80-E50E-4F57-B9F8-1C562BF72294}" srcId="{CE786DD4-A20D-4D8C-88AA-0ACB171615E5}" destId="{70770EC4-89F7-4478-AD1B-1927E9725971}" srcOrd="0" destOrd="0" parTransId="{B931A8D7-9C64-4147-9730-1D4F2A6E6754}" sibTransId="{07DC724B-6457-445C-85C2-8CE61A8F7BEA}"/>
    <dgm:cxn modelId="{02951936-FBAB-4DE6-B36F-93FB526909A0}" type="presOf" srcId="{76E04C59-4624-45CD-89B8-1B80E01FB495}" destId="{56CA8548-97A7-4903-9FC3-B912973B9D7F}" srcOrd="0" destOrd="0" presId="urn:microsoft.com/office/officeart/2005/8/layout/vList5"/>
    <dgm:cxn modelId="{6024175F-2B32-429D-AE3C-DAA7C513D01F}" type="presOf" srcId="{09F86542-6766-4F1C-BFB9-3805F52D598E}" destId="{1DB72863-363F-43E4-8835-BB67EB9A8D94}" srcOrd="0" destOrd="0" presId="urn:microsoft.com/office/officeart/2005/8/layout/vList5"/>
    <dgm:cxn modelId="{1A7A9ABA-7E0A-4F72-BD05-765F849FF40C}" srcId="{932654A0-7E08-44A1-A345-AF10A565FE34}" destId="{09F86542-6766-4F1C-BFB9-3805F52D598E}" srcOrd="0" destOrd="0" parTransId="{E9729860-1393-43C7-A0A0-5E0FE7E3F824}" sibTransId="{F8A56E4F-987A-4DF1-AD90-A46D325567C2}"/>
    <dgm:cxn modelId="{27AF8CE0-9257-4FEF-9B52-13B9FB1C6CF7}" srcId="{CE786DD4-A20D-4D8C-88AA-0ACB171615E5}" destId="{685543C4-6B97-4D79-B01C-6B04D1069489}" srcOrd="1" destOrd="0" parTransId="{DDBC3A61-52BD-46C0-9389-A8DCF7D36264}" sibTransId="{71B12902-1F05-4651-A148-A00741957241}"/>
    <dgm:cxn modelId="{2EC0CA2B-FC1A-499C-9626-6F6DDCC249FB}" type="presOf" srcId="{8A4FB1F7-FC5A-4C26-8917-BDD2EA6E749E}" destId="{21A98891-4D4F-4FB2-918F-1D36DAAF5C64}" srcOrd="0" destOrd="0" presId="urn:microsoft.com/office/officeart/2005/8/layout/vList5"/>
    <dgm:cxn modelId="{27119617-8C01-4947-8162-F124E8F4AAD9}" type="presParOf" srcId="{30D6CFE2-D253-4B94-91D1-02FB7A8F999A}" destId="{5F752E5F-6C28-4493-8245-207ECA4D9D62}" srcOrd="0" destOrd="0" presId="urn:microsoft.com/office/officeart/2005/8/layout/vList5"/>
    <dgm:cxn modelId="{1D042567-B277-41E0-B1B2-4DD253519AB9}" type="presParOf" srcId="{5F752E5F-6C28-4493-8245-207ECA4D9D62}" destId="{FD8E4BCA-B9F1-475F-81C5-68CCBF8127A9}" srcOrd="0" destOrd="0" presId="urn:microsoft.com/office/officeart/2005/8/layout/vList5"/>
    <dgm:cxn modelId="{531FD2CF-9760-451C-BEA0-635F4013C33E}" type="presParOf" srcId="{5F752E5F-6C28-4493-8245-207ECA4D9D62}" destId="{56CA8548-97A7-4903-9FC3-B912973B9D7F}" srcOrd="1" destOrd="0" presId="urn:microsoft.com/office/officeart/2005/8/layout/vList5"/>
    <dgm:cxn modelId="{B62D82C6-F253-4FDA-9318-339F1CF2377B}" type="presParOf" srcId="{30D6CFE2-D253-4B94-91D1-02FB7A8F999A}" destId="{FF4392D4-F097-46AB-A3CF-12EED295D331}" srcOrd="1" destOrd="0" presId="urn:microsoft.com/office/officeart/2005/8/layout/vList5"/>
    <dgm:cxn modelId="{D47B5720-C01B-4C03-894C-C729A49D81DD}" type="presParOf" srcId="{30D6CFE2-D253-4B94-91D1-02FB7A8F999A}" destId="{E3A92981-56DF-4976-8F5B-ACC4B2B7E25E}" srcOrd="2" destOrd="0" presId="urn:microsoft.com/office/officeart/2005/8/layout/vList5"/>
    <dgm:cxn modelId="{58129056-BB9C-4477-A5C4-B4F775687BCD}" type="presParOf" srcId="{E3A92981-56DF-4976-8F5B-ACC4B2B7E25E}" destId="{9EB8FFCF-EA97-4403-A589-722263751E44}" srcOrd="0" destOrd="0" presId="urn:microsoft.com/office/officeart/2005/8/layout/vList5"/>
    <dgm:cxn modelId="{6E79863D-3B02-4747-B8B3-AC18D10D955B}" type="presParOf" srcId="{E3A92981-56DF-4976-8F5B-ACC4B2B7E25E}" destId="{21A98891-4D4F-4FB2-918F-1D36DAAF5C64}" srcOrd="1" destOrd="0" presId="urn:microsoft.com/office/officeart/2005/8/layout/vList5"/>
    <dgm:cxn modelId="{F885A2F4-7E9D-465D-ABD0-6AF95A45FA4A}" type="presParOf" srcId="{30D6CFE2-D253-4B94-91D1-02FB7A8F999A}" destId="{66CC4A79-B944-4DA8-BF74-70B83A3AE91E}" srcOrd="3" destOrd="0" presId="urn:microsoft.com/office/officeart/2005/8/layout/vList5"/>
    <dgm:cxn modelId="{8EAEC7F4-13E1-4DA1-9D34-3730233CB30E}" type="presParOf" srcId="{30D6CFE2-D253-4B94-91D1-02FB7A8F999A}" destId="{02578C7D-1C90-4DA8-B1BD-3854E25538A7}" srcOrd="4" destOrd="0" presId="urn:microsoft.com/office/officeart/2005/8/layout/vList5"/>
    <dgm:cxn modelId="{5D316A6E-0527-4CE7-B9C0-917325F8176B}" type="presParOf" srcId="{02578C7D-1C90-4DA8-B1BD-3854E25538A7}" destId="{4EE7A6D7-D083-4C21-BDA1-27EEF828A53D}" srcOrd="0" destOrd="0" presId="urn:microsoft.com/office/officeart/2005/8/layout/vList5"/>
    <dgm:cxn modelId="{1F48AE75-DC48-4C1B-B0C8-27F5FCAE3A20}" type="presParOf" srcId="{02578C7D-1C90-4DA8-B1BD-3854E25538A7}" destId="{1DB72863-363F-43E4-8835-BB67EB9A8D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62431-7661-402E-BBB6-3BE8457D279A}"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fr-FR"/>
        </a:p>
      </dgm:t>
    </dgm:pt>
    <dgm:pt modelId="{A44E4CB2-6692-4634-A6DB-7F5EAC41489D}">
      <dgm:prSet phldrT="[Texte]" custT="1"/>
      <dgm:spPr/>
      <dgm:t>
        <a:bodyPr/>
        <a:lstStyle/>
        <a:p>
          <a:r>
            <a:rPr lang="fr-FR" sz="2000" dirty="0" smtClean="0">
              <a:latin typeface="+mj-lt"/>
            </a:rPr>
            <a:t>Division</a:t>
          </a:r>
        </a:p>
        <a:p>
          <a:r>
            <a:rPr lang="fr-FR" sz="2000" dirty="0" smtClean="0">
              <a:latin typeface="+mj-lt"/>
            </a:rPr>
            <a:t>(2)</a:t>
          </a:r>
          <a:endParaRPr lang="fr-FR" sz="2000" dirty="0">
            <a:latin typeface="+mj-lt"/>
          </a:endParaRPr>
        </a:p>
      </dgm:t>
    </dgm:pt>
    <dgm:pt modelId="{C772E428-C0D2-4D99-9A66-8EF7FE758E14}" type="parTrans" cxnId="{38A69596-4989-4DA9-A560-A8C035985D44}">
      <dgm:prSet/>
      <dgm:spPr/>
      <dgm:t>
        <a:bodyPr/>
        <a:lstStyle/>
        <a:p>
          <a:endParaRPr lang="fr-FR"/>
        </a:p>
      </dgm:t>
    </dgm:pt>
    <dgm:pt modelId="{6729508D-2C73-4DE1-A891-DAA30A08D34B}" type="sibTrans" cxnId="{38A69596-4989-4DA9-A560-A8C035985D44}">
      <dgm:prSet/>
      <dgm:spPr/>
      <dgm:t>
        <a:bodyPr/>
        <a:lstStyle/>
        <a:p>
          <a:endParaRPr lang="fr-FR"/>
        </a:p>
      </dgm:t>
    </dgm:pt>
    <dgm:pt modelId="{D7BA82C1-1EED-4484-9935-939CCF09CF96}">
      <dgm:prSet phldrT="[Texte]">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r>
            <a:rPr lang="fr-FR" dirty="0" smtClean="0">
              <a:solidFill>
                <a:schemeClr val="bg2">
                  <a:lumMod val="20000"/>
                  <a:lumOff val="80000"/>
                </a:schemeClr>
              </a:solidFill>
            </a:rPr>
            <a:t>Origine</a:t>
          </a:r>
        </a:p>
        <a:p>
          <a:r>
            <a:rPr lang="fr-FR" dirty="0" smtClean="0">
              <a:solidFill>
                <a:schemeClr val="bg2">
                  <a:lumMod val="20000"/>
                  <a:lumOff val="80000"/>
                </a:schemeClr>
              </a:solidFill>
            </a:rPr>
            <a:t>(1)</a:t>
          </a:r>
          <a:endParaRPr lang="fr-FR" dirty="0">
            <a:solidFill>
              <a:schemeClr val="bg2">
                <a:lumMod val="20000"/>
                <a:lumOff val="80000"/>
              </a:schemeClr>
            </a:solidFill>
          </a:endParaRPr>
        </a:p>
      </dgm:t>
    </dgm:pt>
    <dgm:pt modelId="{632CE11B-897E-4265-A95F-F5EB2572F647}" type="parTrans" cxnId="{9F9D0D53-D2C6-4F4B-9DFA-CA5595BD9497}">
      <dgm:prSet/>
      <dgm:spPr/>
      <dgm:t>
        <a:bodyPr/>
        <a:lstStyle/>
        <a:p>
          <a:endParaRPr lang="fr-FR"/>
        </a:p>
      </dgm:t>
    </dgm:pt>
    <dgm:pt modelId="{775FD1C9-BD5A-4899-8368-5D84F0AF01EF}" type="sibTrans" cxnId="{9F9D0D53-D2C6-4F4B-9DFA-CA5595BD9497}">
      <dgm:prSet/>
      <dgm:spPr/>
      <dgm:t>
        <a:bodyPr/>
        <a:lstStyle/>
        <a:p>
          <a:endParaRPr lang="fr-FR"/>
        </a:p>
      </dgm:t>
    </dgm:pt>
    <dgm:pt modelId="{BCE78C54-6C96-41B3-B9B7-C53122D704FF}">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Objet</a:t>
          </a:r>
          <a:endParaRPr lang="fr-FR" dirty="0"/>
        </a:p>
      </dgm:t>
    </dgm:pt>
    <dgm:pt modelId="{9EDAA0B0-A898-476C-A839-93D3E9E21029}" type="parTrans" cxnId="{B60938E8-317D-4A4D-B815-1ACB0B6735B3}">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11EC3D44-01A4-4D75-B307-4852849E8892}" type="sibTrans" cxnId="{B60938E8-317D-4A4D-B815-1ACB0B6735B3}">
      <dgm:prSet/>
      <dgm:spPr/>
      <dgm:t>
        <a:bodyPr/>
        <a:lstStyle/>
        <a:p>
          <a:endParaRPr lang="fr-FR"/>
        </a:p>
      </dgm:t>
    </dgm:pt>
    <dgm:pt modelId="{9FA66E3C-7D42-4B5C-9D89-1AC59A00A296}">
      <dgm:prSet phldrT="[Texte]"/>
      <dgm:spPr/>
      <dgm:t>
        <a:bodyPr/>
        <a:lstStyle/>
        <a:p>
          <a:r>
            <a:rPr lang="fr-FR" dirty="0" smtClean="0"/>
            <a:t>Union</a:t>
          </a:r>
        </a:p>
        <a:p>
          <a:r>
            <a:rPr lang="fr-FR" dirty="0" smtClean="0"/>
            <a:t>(3)</a:t>
          </a:r>
          <a:endParaRPr lang="fr-FR" dirty="0"/>
        </a:p>
      </dgm:t>
    </dgm:pt>
    <dgm:pt modelId="{3ABF58D5-0D44-4B33-9796-D7255FB3ACFB}" type="parTrans" cxnId="{87DB3E01-8F90-4874-A000-9C8F22705C77}">
      <dgm:prSet/>
      <dgm:spPr/>
      <dgm:t>
        <a:bodyPr/>
        <a:lstStyle/>
        <a:p>
          <a:endParaRPr lang="fr-FR"/>
        </a:p>
      </dgm:t>
    </dgm:pt>
    <dgm:pt modelId="{068D3C6E-EFE9-4C00-B41F-09CA990853AB}" type="sibTrans" cxnId="{87DB3E01-8F90-4874-A000-9C8F22705C77}">
      <dgm:prSet/>
      <dgm:spPr/>
      <dgm:t>
        <a:bodyPr/>
        <a:lstStyle/>
        <a:p>
          <a:endParaRPr lang="fr-FR"/>
        </a:p>
      </dgm:t>
    </dgm:pt>
    <dgm:pt modelId="{841521A2-856F-42BF-9C74-D01DF09F1CA3}">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Sujet</a:t>
          </a:r>
          <a:endParaRPr lang="fr-FR" dirty="0"/>
        </a:p>
      </dgm:t>
    </dgm:pt>
    <dgm:pt modelId="{E5E93C25-E5EF-49E0-9206-17857FE29A27}" type="parTrans" cxnId="{EE331A72-146A-407D-AE8A-531DABAC4CCA}">
      <dgm:prSet/>
      <dgm:spPr/>
      <dgm:t>
        <a:bodyPr/>
        <a:lstStyle/>
        <a:p>
          <a:endParaRPr lang="fr-FR"/>
        </a:p>
      </dgm:t>
    </dgm:pt>
    <dgm:pt modelId="{A7199484-08A8-4920-BE34-BDE337B45BF9}" type="sibTrans" cxnId="{EE331A72-146A-407D-AE8A-531DABAC4CCA}">
      <dgm:prSet/>
      <dgm:spPr/>
      <dgm:t>
        <a:bodyPr/>
        <a:lstStyle/>
        <a:p>
          <a:endParaRPr lang="fr-FR"/>
        </a:p>
      </dgm:t>
    </dgm:pt>
    <dgm:pt modelId="{DB755E31-00CB-4D26-AF4E-47FF89B8C64B}">
      <dgm:prSet/>
      <dgm:spPr/>
      <dgm:t>
        <a:bodyPr/>
        <a:lstStyle/>
        <a:p>
          <a:endParaRPr lang="fr-FR"/>
        </a:p>
      </dgm:t>
    </dgm:pt>
    <dgm:pt modelId="{A5B41CB4-2676-48F2-912A-BB5C843830B0}" type="parTrans" cxnId="{87A42B32-042C-42AD-B0A2-CF33FAABBCB7}">
      <dgm:prSet/>
      <dgm:spPr/>
      <dgm:t>
        <a:bodyPr/>
        <a:lstStyle/>
        <a:p>
          <a:endParaRPr lang="fr-FR"/>
        </a:p>
      </dgm:t>
    </dgm:pt>
    <dgm:pt modelId="{1F11C69E-12D0-4D2F-82BF-4618DC59E659}" type="sibTrans" cxnId="{87A42B32-042C-42AD-B0A2-CF33FAABBCB7}">
      <dgm:prSet/>
      <dgm:spPr/>
      <dgm:t>
        <a:bodyPr/>
        <a:lstStyle/>
        <a:p>
          <a:endParaRPr lang="fr-FR"/>
        </a:p>
      </dgm:t>
    </dgm:pt>
    <dgm:pt modelId="{8A41F1AF-0B34-40BD-8079-A7F25E099694}" type="pres">
      <dgm:prSet presAssocID="{A3C62431-7661-402E-BBB6-3BE8457D279A}" presName="Name0" presStyleCnt="0">
        <dgm:presLayoutVars>
          <dgm:chMax val="1"/>
          <dgm:dir/>
          <dgm:animLvl val="ctr"/>
          <dgm:resizeHandles val="exact"/>
        </dgm:presLayoutVars>
      </dgm:prSet>
      <dgm:spPr/>
      <dgm:t>
        <a:bodyPr/>
        <a:lstStyle/>
        <a:p>
          <a:endParaRPr lang="fr-FR"/>
        </a:p>
      </dgm:t>
    </dgm:pt>
    <dgm:pt modelId="{7F343E0E-EDE8-4F34-A007-E416A9473F23}" type="pres">
      <dgm:prSet presAssocID="{A44E4CB2-6692-4634-A6DB-7F5EAC41489D}" presName="centerShape" presStyleLbl="node0" presStyleIdx="0" presStyleCnt="1" custScaleX="78543" custScaleY="82669"/>
      <dgm:spPr/>
      <dgm:t>
        <a:bodyPr/>
        <a:lstStyle/>
        <a:p>
          <a:endParaRPr lang="fr-FR"/>
        </a:p>
      </dgm:t>
    </dgm:pt>
    <dgm:pt modelId="{9E4EE251-AB53-4225-82C4-765A9DD608CF}" type="pres">
      <dgm:prSet presAssocID="{632CE11B-897E-4265-A95F-F5EB2572F647}" presName="parTrans" presStyleLbl="sibTrans2D1" presStyleIdx="0" presStyleCnt="4"/>
      <dgm:spPr/>
      <dgm:t>
        <a:bodyPr/>
        <a:lstStyle/>
        <a:p>
          <a:endParaRPr lang="fr-FR"/>
        </a:p>
      </dgm:t>
    </dgm:pt>
    <dgm:pt modelId="{D25600DF-C1ED-4E1C-82EE-FE3F2D5DC667}" type="pres">
      <dgm:prSet presAssocID="{632CE11B-897E-4265-A95F-F5EB2572F647}" presName="connectorText" presStyleLbl="sibTrans2D1" presStyleIdx="0" presStyleCnt="4"/>
      <dgm:spPr/>
      <dgm:t>
        <a:bodyPr/>
        <a:lstStyle/>
        <a:p>
          <a:endParaRPr lang="fr-FR"/>
        </a:p>
      </dgm:t>
    </dgm:pt>
    <dgm:pt modelId="{CA5B6248-7ED3-469A-B332-9EFC55EB7EE9}" type="pres">
      <dgm:prSet presAssocID="{D7BA82C1-1EED-4484-9935-939CCF09CF96}" presName="node" presStyleLbl="node1" presStyleIdx="0" presStyleCnt="4">
        <dgm:presLayoutVars>
          <dgm:bulletEnabled val="1"/>
        </dgm:presLayoutVars>
      </dgm:prSet>
      <dgm:spPr/>
      <dgm:t>
        <a:bodyPr/>
        <a:lstStyle/>
        <a:p>
          <a:endParaRPr lang="fr-FR"/>
        </a:p>
      </dgm:t>
    </dgm:pt>
    <dgm:pt modelId="{E75A78EE-6CDC-47A5-9E88-9EF35319A903}" type="pres">
      <dgm:prSet presAssocID="{9EDAA0B0-A898-476C-A839-93D3E9E21029}" presName="parTrans" presStyleLbl="sibTrans2D1" presStyleIdx="1" presStyleCnt="4" custAng="10800000" custScaleX="212445"/>
      <dgm:spPr/>
      <dgm:t>
        <a:bodyPr/>
        <a:lstStyle/>
        <a:p>
          <a:endParaRPr lang="fr-FR"/>
        </a:p>
      </dgm:t>
    </dgm:pt>
    <dgm:pt modelId="{956A36B1-D9D4-40AE-A861-B5924F4B657B}" type="pres">
      <dgm:prSet presAssocID="{9EDAA0B0-A898-476C-A839-93D3E9E21029}" presName="connectorText" presStyleLbl="sibTrans2D1" presStyleIdx="1" presStyleCnt="4"/>
      <dgm:spPr/>
      <dgm:t>
        <a:bodyPr/>
        <a:lstStyle/>
        <a:p>
          <a:endParaRPr lang="fr-FR"/>
        </a:p>
      </dgm:t>
    </dgm:pt>
    <dgm:pt modelId="{A3384BC1-E80F-4AB9-B8BC-3F06D725F3A2}" type="pres">
      <dgm:prSet presAssocID="{BCE78C54-6C96-41B3-B9B7-C53122D704FF}" presName="node" presStyleLbl="node1" presStyleIdx="1" presStyleCnt="4">
        <dgm:presLayoutVars>
          <dgm:bulletEnabled val="1"/>
        </dgm:presLayoutVars>
      </dgm:prSet>
      <dgm:spPr/>
      <dgm:t>
        <a:bodyPr/>
        <a:lstStyle/>
        <a:p>
          <a:endParaRPr lang="fr-FR"/>
        </a:p>
      </dgm:t>
    </dgm:pt>
    <dgm:pt modelId="{3646D532-E97E-4B45-85E7-E25EC6F3BC54}" type="pres">
      <dgm:prSet presAssocID="{3ABF58D5-0D44-4B33-9796-D7255FB3ACFB}" presName="parTrans" presStyleLbl="sibTrans2D1" presStyleIdx="2" presStyleCnt="4"/>
      <dgm:spPr/>
      <dgm:t>
        <a:bodyPr/>
        <a:lstStyle/>
        <a:p>
          <a:endParaRPr lang="fr-FR"/>
        </a:p>
      </dgm:t>
    </dgm:pt>
    <dgm:pt modelId="{B32FAB24-BD15-42E7-B403-31ECF93B6A3D}" type="pres">
      <dgm:prSet presAssocID="{3ABF58D5-0D44-4B33-9796-D7255FB3ACFB}" presName="connectorText" presStyleLbl="sibTrans2D1" presStyleIdx="2" presStyleCnt="4"/>
      <dgm:spPr/>
      <dgm:t>
        <a:bodyPr/>
        <a:lstStyle/>
        <a:p>
          <a:endParaRPr lang="fr-FR"/>
        </a:p>
      </dgm:t>
    </dgm:pt>
    <dgm:pt modelId="{3E18624F-457A-474B-A868-B07BF59F5E98}" type="pres">
      <dgm:prSet presAssocID="{9FA66E3C-7D42-4B5C-9D89-1AC59A00A296}" presName="node" presStyleLbl="node1" presStyleIdx="2" presStyleCnt="4">
        <dgm:presLayoutVars>
          <dgm:bulletEnabled val="1"/>
        </dgm:presLayoutVars>
      </dgm:prSet>
      <dgm:spPr/>
      <dgm:t>
        <a:bodyPr/>
        <a:lstStyle/>
        <a:p>
          <a:endParaRPr lang="fr-FR"/>
        </a:p>
      </dgm:t>
    </dgm:pt>
    <dgm:pt modelId="{7B53C304-ED40-45AF-AFB3-8EB383C27F14}" type="pres">
      <dgm:prSet presAssocID="{E5E93C25-E5EF-49E0-9206-17857FE29A27}" presName="parTrans" presStyleLbl="sibTrans2D1" presStyleIdx="3" presStyleCnt="4" custAng="10800000" custScaleX="212446"/>
      <dgm:spPr/>
      <dgm:t>
        <a:bodyPr/>
        <a:lstStyle/>
        <a:p>
          <a:endParaRPr lang="fr-FR"/>
        </a:p>
      </dgm:t>
    </dgm:pt>
    <dgm:pt modelId="{D1C0E48B-0D54-4ABB-9C95-4D2359BE6491}" type="pres">
      <dgm:prSet presAssocID="{E5E93C25-E5EF-49E0-9206-17857FE29A27}" presName="connectorText" presStyleLbl="sibTrans2D1" presStyleIdx="3" presStyleCnt="4"/>
      <dgm:spPr/>
      <dgm:t>
        <a:bodyPr/>
        <a:lstStyle/>
        <a:p>
          <a:endParaRPr lang="fr-FR"/>
        </a:p>
      </dgm:t>
    </dgm:pt>
    <dgm:pt modelId="{2407A892-6F30-43FC-82B6-9538D45E3ED1}" type="pres">
      <dgm:prSet presAssocID="{841521A2-856F-42BF-9C74-D01DF09F1CA3}" presName="node" presStyleLbl="node1" presStyleIdx="3" presStyleCnt="4">
        <dgm:presLayoutVars>
          <dgm:bulletEnabled val="1"/>
        </dgm:presLayoutVars>
      </dgm:prSet>
      <dgm:spPr/>
      <dgm:t>
        <a:bodyPr/>
        <a:lstStyle/>
        <a:p>
          <a:endParaRPr lang="fr-FR"/>
        </a:p>
      </dgm:t>
    </dgm:pt>
  </dgm:ptLst>
  <dgm:cxnLst>
    <dgm:cxn modelId="{CBC85460-06D4-46EF-8412-4DF5DD6ED40B}" type="presOf" srcId="{9FA66E3C-7D42-4B5C-9D89-1AC59A00A296}" destId="{3E18624F-457A-474B-A868-B07BF59F5E98}" srcOrd="0" destOrd="0" presId="urn:microsoft.com/office/officeart/2005/8/layout/radial5"/>
    <dgm:cxn modelId="{4DAEEFC8-2841-49F3-8D61-7CE517921C27}" type="presOf" srcId="{E5E93C25-E5EF-49E0-9206-17857FE29A27}" destId="{7B53C304-ED40-45AF-AFB3-8EB383C27F14}" srcOrd="0" destOrd="0" presId="urn:microsoft.com/office/officeart/2005/8/layout/radial5"/>
    <dgm:cxn modelId="{5A2A7132-F35D-411A-9D1F-13DE2FE76DD9}" type="presOf" srcId="{A44E4CB2-6692-4634-A6DB-7F5EAC41489D}" destId="{7F343E0E-EDE8-4F34-A007-E416A9473F23}" srcOrd="0" destOrd="0" presId="urn:microsoft.com/office/officeart/2005/8/layout/radial5"/>
    <dgm:cxn modelId="{EE331A72-146A-407D-AE8A-531DABAC4CCA}" srcId="{A44E4CB2-6692-4634-A6DB-7F5EAC41489D}" destId="{841521A2-856F-42BF-9C74-D01DF09F1CA3}" srcOrd="3" destOrd="0" parTransId="{E5E93C25-E5EF-49E0-9206-17857FE29A27}" sibTransId="{A7199484-08A8-4920-BE34-BDE337B45BF9}"/>
    <dgm:cxn modelId="{FE76AC28-1D1D-4A8E-8148-B6FE315B1C5E}" type="presOf" srcId="{3ABF58D5-0D44-4B33-9796-D7255FB3ACFB}" destId="{3646D532-E97E-4B45-85E7-E25EC6F3BC54}" srcOrd="0" destOrd="0" presId="urn:microsoft.com/office/officeart/2005/8/layout/radial5"/>
    <dgm:cxn modelId="{B60938E8-317D-4A4D-B815-1ACB0B6735B3}" srcId="{A44E4CB2-6692-4634-A6DB-7F5EAC41489D}" destId="{BCE78C54-6C96-41B3-B9B7-C53122D704FF}" srcOrd="1" destOrd="0" parTransId="{9EDAA0B0-A898-476C-A839-93D3E9E21029}" sibTransId="{11EC3D44-01A4-4D75-B307-4852849E8892}"/>
    <dgm:cxn modelId="{87DB3E01-8F90-4874-A000-9C8F22705C77}" srcId="{A44E4CB2-6692-4634-A6DB-7F5EAC41489D}" destId="{9FA66E3C-7D42-4B5C-9D89-1AC59A00A296}" srcOrd="2" destOrd="0" parTransId="{3ABF58D5-0D44-4B33-9796-D7255FB3ACFB}" sibTransId="{068D3C6E-EFE9-4C00-B41F-09CA990853AB}"/>
    <dgm:cxn modelId="{9F9D0D53-D2C6-4F4B-9DFA-CA5595BD9497}" srcId="{A44E4CB2-6692-4634-A6DB-7F5EAC41489D}" destId="{D7BA82C1-1EED-4484-9935-939CCF09CF96}" srcOrd="0" destOrd="0" parTransId="{632CE11B-897E-4265-A95F-F5EB2572F647}" sibTransId="{775FD1C9-BD5A-4899-8368-5D84F0AF01EF}"/>
    <dgm:cxn modelId="{87A42B32-042C-42AD-B0A2-CF33FAABBCB7}" srcId="{A3C62431-7661-402E-BBB6-3BE8457D279A}" destId="{DB755E31-00CB-4D26-AF4E-47FF89B8C64B}" srcOrd="1" destOrd="0" parTransId="{A5B41CB4-2676-48F2-912A-BB5C843830B0}" sibTransId="{1F11C69E-12D0-4D2F-82BF-4618DC59E659}"/>
    <dgm:cxn modelId="{2758D196-3BFF-4BD8-AECD-B0C2F0558A9B}" type="presOf" srcId="{E5E93C25-E5EF-49E0-9206-17857FE29A27}" destId="{D1C0E48B-0D54-4ABB-9C95-4D2359BE6491}" srcOrd="1" destOrd="0" presId="urn:microsoft.com/office/officeart/2005/8/layout/radial5"/>
    <dgm:cxn modelId="{AF3FA0B3-9AA8-4FBE-8DAE-5CAF5F3C54A4}" type="presOf" srcId="{9EDAA0B0-A898-476C-A839-93D3E9E21029}" destId="{956A36B1-D9D4-40AE-A861-B5924F4B657B}" srcOrd="1" destOrd="0" presId="urn:microsoft.com/office/officeart/2005/8/layout/radial5"/>
    <dgm:cxn modelId="{5E523888-FBC0-4CEC-891A-B448912854ED}" type="presOf" srcId="{632CE11B-897E-4265-A95F-F5EB2572F647}" destId="{9E4EE251-AB53-4225-82C4-765A9DD608CF}" srcOrd="0" destOrd="0" presId="urn:microsoft.com/office/officeart/2005/8/layout/radial5"/>
    <dgm:cxn modelId="{120339A6-60AB-46EE-9747-EA66CF1CE3F7}" type="presOf" srcId="{3ABF58D5-0D44-4B33-9796-D7255FB3ACFB}" destId="{B32FAB24-BD15-42E7-B403-31ECF93B6A3D}" srcOrd="1" destOrd="0" presId="urn:microsoft.com/office/officeart/2005/8/layout/radial5"/>
    <dgm:cxn modelId="{90256EE4-8441-40EB-9171-C4E174D77DD8}" type="presOf" srcId="{A3C62431-7661-402E-BBB6-3BE8457D279A}" destId="{8A41F1AF-0B34-40BD-8079-A7F25E099694}" srcOrd="0" destOrd="0" presId="urn:microsoft.com/office/officeart/2005/8/layout/radial5"/>
    <dgm:cxn modelId="{8C790E22-6EF8-4AD3-8938-12BE060D4369}" type="presOf" srcId="{9EDAA0B0-A898-476C-A839-93D3E9E21029}" destId="{E75A78EE-6CDC-47A5-9E88-9EF35319A903}" srcOrd="0" destOrd="0" presId="urn:microsoft.com/office/officeart/2005/8/layout/radial5"/>
    <dgm:cxn modelId="{0EFAF19D-7F34-4FA8-A316-7B15F21F18B9}" type="presOf" srcId="{632CE11B-897E-4265-A95F-F5EB2572F647}" destId="{D25600DF-C1ED-4E1C-82EE-FE3F2D5DC667}" srcOrd="1" destOrd="0" presId="urn:microsoft.com/office/officeart/2005/8/layout/radial5"/>
    <dgm:cxn modelId="{7F606E13-E49D-420C-A91D-BB0CDD5291DC}" type="presOf" srcId="{BCE78C54-6C96-41B3-B9B7-C53122D704FF}" destId="{A3384BC1-E80F-4AB9-B8BC-3F06D725F3A2}" srcOrd="0" destOrd="0" presId="urn:microsoft.com/office/officeart/2005/8/layout/radial5"/>
    <dgm:cxn modelId="{650809DE-11CD-416B-9DA6-9024D8693FC7}" type="presOf" srcId="{841521A2-856F-42BF-9C74-D01DF09F1CA3}" destId="{2407A892-6F30-43FC-82B6-9538D45E3ED1}" srcOrd="0" destOrd="0" presId="urn:microsoft.com/office/officeart/2005/8/layout/radial5"/>
    <dgm:cxn modelId="{FFAC8C0E-6FFC-4CF8-ABB4-4FF8A866FACD}" type="presOf" srcId="{D7BA82C1-1EED-4484-9935-939CCF09CF96}" destId="{CA5B6248-7ED3-469A-B332-9EFC55EB7EE9}" srcOrd="0" destOrd="0" presId="urn:microsoft.com/office/officeart/2005/8/layout/radial5"/>
    <dgm:cxn modelId="{38A69596-4989-4DA9-A560-A8C035985D44}" srcId="{A3C62431-7661-402E-BBB6-3BE8457D279A}" destId="{A44E4CB2-6692-4634-A6DB-7F5EAC41489D}" srcOrd="0" destOrd="0" parTransId="{C772E428-C0D2-4D99-9A66-8EF7FE758E14}" sibTransId="{6729508D-2C73-4DE1-A891-DAA30A08D34B}"/>
    <dgm:cxn modelId="{F339E5BC-2D6E-455D-8B66-1C2E4768B73F}" type="presParOf" srcId="{8A41F1AF-0B34-40BD-8079-A7F25E099694}" destId="{7F343E0E-EDE8-4F34-A007-E416A9473F23}" srcOrd="0" destOrd="0" presId="urn:microsoft.com/office/officeart/2005/8/layout/radial5"/>
    <dgm:cxn modelId="{98055E4A-DC06-4FF0-82D9-EEC02C9031D4}" type="presParOf" srcId="{8A41F1AF-0B34-40BD-8079-A7F25E099694}" destId="{9E4EE251-AB53-4225-82C4-765A9DD608CF}" srcOrd="1" destOrd="0" presId="urn:microsoft.com/office/officeart/2005/8/layout/radial5"/>
    <dgm:cxn modelId="{506B91B9-EF1C-4A8A-96C4-8FEB79F43FDA}" type="presParOf" srcId="{9E4EE251-AB53-4225-82C4-765A9DD608CF}" destId="{D25600DF-C1ED-4E1C-82EE-FE3F2D5DC667}" srcOrd="0" destOrd="0" presId="urn:microsoft.com/office/officeart/2005/8/layout/radial5"/>
    <dgm:cxn modelId="{F33E4E75-D4FF-4006-9D26-811B5A287ED6}" type="presParOf" srcId="{8A41F1AF-0B34-40BD-8079-A7F25E099694}" destId="{CA5B6248-7ED3-469A-B332-9EFC55EB7EE9}" srcOrd="2" destOrd="0" presId="urn:microsoft.com/office/officeart/2005/8/layout/radial5"/>
    <dgm:cxn modelId="{8E56794D-ED1F-4FB4-B15D-FEDA710C9625}" type="presParOf" srcId="{8A41F1AF-0B34-40BD-8079-A7F25E099694}" destId="{E75A78EE-6CDC-47A5-9E88-9EF35319A903}" srcOrd="3" destOrd="0" presId="urn:microsoft.com/office/officeart/2005/8/layout/radial5"/>
    <dgm:cxn modelId="{777995B6-AE8E-492B-BF69-500B6BED89DA}" type="presParOf" srcId="{E75A78EE-6CDC-47A5-9E88-9EF35319A903}" destId="{956A36B1-D9D4-40AE-A861-B5924F4B657B}" srcOrd="0" destOrd="0" presId="urn:microsoft.com/office/officeart/2005/8/layout/radial5"/>
    <dgm:cxn modelId="{BAB444BB-C71D-4BF7-B92F-047DF89E9FF7}" type="presParOf" srcId="{8A41F1AF-0B34-40BD-8079-A7F25E099694}" destId="{A3384BC1-E80F-4AB9-B8BC-3F06D725F3A2}" srcOrd="4" destOrd="0" presId="urn:microsoft.com/office/officeart/2005/8/layout/radial5"/>
    <dgm:cxn modelId="{C39D3143-3E25-4A47-AA5E-A7BA5F8B3972}" type="presParOf" srcId="{8A41F1AF-0B34-40BD-8079-A7F25E099694}" destId="{3646D532-E97E-4B45-85E7-E25EC6F3BC54}" srcOrd="5" destOrd="0" presId="urn:microsoft.com/office/officeart/2005/8/layout/radial5"/>
    <dgm:cxn modelId="{7DF35055-E71D-4391-85C7-24731F98A869}" type="presParOf" srcId="{3646D532-E97E-4B45-85E7-E25EC6F3BC54}" destId="{B32FAB24-BD15-42E7-B403-31ECF93B6A3D}" srcOrd="0" destOrd="0" presId="urn:microsoft.com/office/officeart/2005/8/layout/radial5"/>
    <dgm:cxn modelId="{546DB5B3-A0B1-4792-9F46-403DA1144BF6}" type="presParOf" srcId="{8A41F1AF-0B34-40BD-8079-A7F25E099694}" destId="{3E18624F-457A-474B-A868-B07BF59F5E98}" srcOrd="6" destOrd="0" presId="urn:microsoft.com/office/officeart/2005/8/layout/radial5"/>
    <dgm:cxn modelId="{3F480B59-2F6E-4F55-92AF-A15D7D910DF6}" type="presParOf" srcId="{8A41F1AF-0B34-40BD-8079-A7F25E099694}" destId="{7B53C304-ED40-45AF-AFB3-8EB383C27F14}" srcOrd="7" destOrd="0" presId="urn:microsoft.com/office/officeart/2005/8/layout/radial5"/>
    <dgm:cxn modelId="{FA49F837-A208-497F-B44C-BE1F0C86DF4A}" type="presParOf" srcId="{7B53C304-ED40-45AF-AFB3-8EB383C27F14}" destId="{D1C0E48B-0D54-4ABB-9C95-4D2359BE6491}" srcOrd="0" destOrd="0" presId="urn:microsoft.com/office/officeart/2005/8/layout/radial5"/>
    <dgm:cxn modelId="{8E01F38D-9127-49B8-A267-947C4A4D73F2}" type="presParOf" srcId="{8A41F1AF-0B34-40BD-8079-A7F25E099694}" destId="{2407A892-6F30-43FC-82B6-9538D45E3ED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r>
            <a:rPr lang="fr-FR" dirty="0" smtClean="0"/>
            <a:t>division</a:t>
          </a:r>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dgm:spPr/>
      <dgm:t>
        <a:bodyPr/>
        <a:lstStyle/>
        <a:p>
          <a:r>
            <a:rPr lang="fr-FR" dirty="0" smtClean="0"/>
            <a:t>origine</a:t>
          </a:r>
          <a:endParaRPr lang="fr-FR" dirty="0"/>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dgm:spPr/>
      <dgm:t>
        <a:bodyPr/>
        <a:lstStyle/>
        <a:p>
          <a:r>
            <a:rPr lang="fr-FR" dirty="0" smtClean="0"/>
            <a:t>objet</a:t>
          </a:r>
          <a:endParaRPr lang="fr-FR"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union</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dgm:spPr/>
      <dgm:t>
        <a:bodyPr/>
        <a:lstStyle/>
        <a:p>
          <a:r>
            <a:rPr lang="fr-FR" dirty="0" smtClean="0"/>
            <a:t>sujet</a:t>
          </a:r>
          <a:endParaRPr lang="fr-FR"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9BA0C938-21AE-4D5D-A50B-ADBA1AF79219}" type="presOf" srcId="{B89345D0-6378-42E1-BC03-0DCF08D0B9F8}" destId="{9D41C071-DA03-4323-AF9B-84FDAF2707AC}" srcOrd="1" destOrd="0" presId="urn:microsoft.com/office/officeart/2005/8/layout/radial5"/>
    <dgm:cxn modelId="{011EBAB2-A828-4C5A-9814-602128100B08}" type="presOf" srcId="{54117140-9526-4077-956C-50AC88A8CCED}" destId="{DE5FBD9B-6560-4DF6-B5C6-F901033465C9}" srcOrd="0" destOrd="0" presId="urn:microsoft.com/office/officeart/2005/8/layout/radial5"/>
    <dgm:cxn modelId="{9B6443CD-4F4D-4AB9-A905-348BA57687DF}" type="presOf" srcId="{E8031DEF-8229-45A5-A484-1C0BD2933822}" destId="{7EBE9412-B7A9-4C6F-839E-5B0D755A086B}" srcOrd="0" destOrd="0" presId="urn:microsoft.com/office/officeart/2005/8/layout/radial5"/>
    <dgm:cxn modelId="{3980C7B4-4043-4150-98DE-36121B4CC77D}" type="presOf" srcId="{B79879FC-535A-41E0-9AC6-E9E3A02C5FE5}" destId="{AE6B1B7D-1ADF-4245-B8E8-9E8BD1C83CF9}" srcOrd="0" destOrd="0" presId="urn:microsoft.com/office/officeart/2005/8/layout/radial5"/>
    <dgm:cxn modelId="{1F3EE5D6-FCF4-461E-8CA0-1C081C9AB3AF}" type="presOf" srcId="{B89345D0-6378-42E1-BC03-0DCF08D0B9F8}" destId="{68DD98D5-2BD7-4046-A63D-49E23F65B942}" srcOrd="0" destOrd="0" presId="urn:microsoft.com/office/officeart/2005/8/layout/radial5"/>
    <dgm:cxn modelId="{B353470A-F91B-42E2-BBB8-57A79EE19720}" type="presOf" srcId="{D5DEF2C4-98B6-4A2C-8DC1-6A389BB12238}" destId="{FC1CFD64-5907-461B-96CD-0FBDFFD44544}" srcOrd="0"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C683EF88-5AC3-49BE-A71D-9F2D40129B1D}" type="presOf" srcId="{34D243C9-39E4-4369-A934-E8106C6057D3}" destId="{8909CBE2-B7BD-4285-97E9-CD214E9DFA3F}" srcOrd="0" destOrd="0" presId="urn:microsoft.com/office/officeart/2005/8/layout/radial5"/>
    <dgm:cxn modelId="{D60D7B7C-ACE6-4F1B-836A-F5FB74DDBA56}" srcId="{5452ABD8-E1B5-4978-BAF6-149A7BE5DB37}" destId="{E8031DEF-8229-45A5-A484-1C0BD2933822}" srcOrd="1" destOrd="0" parTransId="{BB18AF46-65E3-4E30-93E1-D28CD28AB1D3}" sibTransId="{4FA69C9D-6C9E-4387-A532-A053AC1205F6}"/>
    <dgm:cxn modelId="{0ED18D62-018D-4BE4-9227-1A5A15683FCF}" srcId="{5452ABD8-E1B5-4978-BAF6-149A7BE5DB37}" destId="{34D243C9-39E4-4369-A934-E8106C6057D3}" srcOrd="3" destOrd="0" parTransId="{405E59FF-1CAA-4C38-9DB5-9AE305C0B18D}" sibTransId="{D35FF88A-83B5-4726-A227-6A62FEA95048}"/>
    <dgm:cxn modelId="{F1D41A53-E3E3-4065-A7CC-CDD83E88CB15}" type="presOf" srcId="{405E59FF-1CAA-4C38-9DB5-9AE305C0B18D}" destId="{E4E27D4B-863F-4971-BD8A-BAB0C8F3A99A}" srcOrd="1" destOrd="0" presId="urn:microsoft.com/office/officeart/2005/8/layout/radial5"/>
    <dgm:cxn modelId="{0B1A1FA3-EBA6-448E-BAC4-5062B7347B36}" type="presOf" srcId="{8C93E54B-268A-4905-BD73-F86A94E4BD5E}" destId="{0DAEDA39-96CC-4DBB-8B86-962DEF06CF35}" srcOrd="0" destOrd="0" presId="urn:microsoft.com/office/officeart/2005/8/layout/radial5"/>
    <dgm:cxn modelId="{31D6D628-1ECE-451F-BB69-50CB8532F885}" type="presOf" srcId="{BB18AF46-65E3-4E30-93E1-D28CD28AB1D3}" destId="{11BDC965-6632-4493-9680-946A209CFAAA}" srcOrd="1" destOrd="0" presId="urn:microsoft.com/office/officeart/2005/8/layout/radial5"/>
    <dgm:cxn modelId="{EF345DCD-433B-4D82-AF1F-960CE893DEB4}" srcId="{D5DEF2C4-98B6-4A2C-8DC1-6A389BB12238}" destId="{5452ABD8-E1B5-4978-BAF6-149A7BE5DB37}" srcOrd="0" destOrd="0" parTransId="{ADC12A37-E323-4B69-90DB-7BCC83C1E440}" sibTransId="{AD1BC3B8-A888-4247-8DAD-157F76FCB2E0}"/>
    <dgm:cxn modelId="{3DB473CE-D835-4802-B378-DB0D1A8FA401}" type="presOf" srcId="{5452ABD8-E1B5-4978-BAF6-149A7BE5DB37}" destId="{C9E90DBD-83A5-4BF9-A8CE-4ED4CE717116}" srcOrd="0" destOrd="0" presId="urn:microsoft.com/office/officeart/2005/8/layout/radial5"/>
    <dgm:cxn modelId="{078C8692-CF50-4262-A6E4-8444A6D9BE3E}" type="presOf" srcId="{B79879FC-535A-41E0-9AC6-E9E3A02C5FE5}" destId="{F67971C3-57C3-4C4B-9A65-B091775CC2E1}" srcOrd="1" destOrd="0" presId="urn:microsoft.com/office/officeart/2005/8/layout/radial5"/>
    <dgm:cxn modelId="{BD3B9B78-A9EF-4176-9796-550B2E67EA95}" type="presOf" srcId="{BB18AF46-65E3-4E30-93E1-D28CD28AB1D3}" destId="{58588BFC-1B08-40E3-B6E0-E4F5E096C6C8}" srcOrd="0" destOrd="0" presId="urn:microsoft.com/office/officeart/2005/8/layout/radial5"/>
    <dgm:cxn modelId="{6C494947-9EDA-46F6-993B-AD6C77A38ADF}" type="presOf" srcId="{405E59FF-1CAA-4C38-9DB5-9AE305C0B18D}" destId="{30D479A8-8CA6-464E-9046-E0C2ABD3A8F1}" srcOrd="0"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026AD3CC-79A7-4E98-BA18-AF6278526488}" type="presParOf" srcId="{FC1CFD64-5907-461B-96CD-0FBDFFD44544}" destId="{C9E90DBD-83A5-4BF9-A8CE-4ED4CE717116}" srcOrd="0" destOrd="0" presId="urn:microsoft.com/office/officeart/2005/8/layout/radial5"/>
    <dgm:cxn modelId="{D7F590E6-D136-4EFE-B9C3-8EC55A8005B4}" type="presParOf" srcId="{FC1CFD64-5907-461B-96CD-0FBDFFD44544}" destId="{AE6B1B7D-1ADF-4245-B8E8-9E8BD1C83CF9}" srcOrd="1" destOrd="0" presId="urn:microsoft.com/office/officeart/2005/8/layout/radial5"/>
    <dgm:cxn modelId="{05399C54-9012-4561-9226-606B07AFE419}" type="presParOf" srcId="{AE6B1B7D-1ADF-4245-B8E8-9E8BD1C83CF9}" destId="{F67971C3-57C3-4C4B-9A65-B091775CC2E1}" srcOrd="0" destOrd="0" presId="urn:microsoft.com/office/officeart/2005/8/layout/radial5"/>
    <dgm:cxn modelId="{BECD71B2-2E24-4EA7-902F-8B523117B981}" type="presParOf" srcId="{FC1CFD64-5907-461B-96CD-0FBDFFD44544}" destId="{DE5FBD9B-6560-4DF6-B5C6-F901033465C9}" srcOrd="2" destOrd="0" presId="urn:microsoft.com/office/officeart/2005/8/layout/radial5"/>
    <dgm:cxn modelId="{03BBEE85-B510-4AA9-AF44-7456EA52A3C5}" type="presParOf" srcId="{FC1CFD64-5907-461B-96CD-0FBDFFD44544}" destId="{58588BFC-1B08-40E3-B6E0-E4F5E096C6C8}" srcOrd="3" destOrd="0" presId="urn:microsoft.com/office/officeart/2005/8/layout/radial5"/>
    <dgm:cxn modelId="{318C9B49-69EC-48C3-AA60-7EAE76C9E483}" type="presParOf" srcId="{58588BFC-1B08-40E3-B6E0-E4F5E096C6C8}" destId="{11BDC965-6632-4493-9680-946A209CFAAA}" srcOrd="0" destOrd="0" presId="urn:microsoft.com/office/officeart/2005/8/layout/radial5"/>
    <dgm:cxn modelId="{B6047FD8-3F01-4C4D-95CE-FD5068C40A34}" type="presParOf" srcId="{FC1CFD64-5907-461B-96CD-0FBDFFD44544}" destId="{7EBE9412-B7A9-4C6F-839E-5B0D755A086B}" srcOrd="4" destOrd="0" presId="urn:microsoft.com/office/officeart/2005/8/layout/radial5"/>
    <dgm:cxn modelId="{C82EFF85-D10F-463A-9722-D6C29D069B8C}" type="presParOf" srcId="{FC1CFD64-5907-461B-96CD-0FBDFFD44544}" destId="{68DD98D5-2BD7-4046-A63D-49E23F65B942}" srcOrd="5" destOrd="0" presId="urn:microsoft.com/office/officeart/2005/8/layout/radial5"/>
    <dgm:cxn modelId="{56D7EAFA-9E44-4CF3-84D1-C86D9A31E12B}" type="presParOf" srcId="{68DD98D5-2BD7-4046-A63D-49E23F65B942}" destId="{9D41C071-DA03-4323-AF9B-84FDAF2707AC}" srcOrd="0" destOrd="0" presId="urn:microsoft.com/office/officeart/2005/8/layout/radial5"/>
    <dgm:cxn modelId="{10C904C2-37DB-4358-AC5F-9AAF992321AC}" type="presParOf" srcId="{FC1CFD64-5907-461B-96CD-0FBDFFD44544}" destId="{0DAEDA39-96CC-4DBB-8B86-962DEF06CF35}" srcOrd="6" destOrd="0" presId="urn:microsoft.com/office/officeart/2005/8/layout/radial5"/>
    <dgm:cxn modelId="{CA8790D1-EA1C-4D2F-9499-CC76EE33B93B}" type="presParOf" srcId="{FC1CFD64-5907-461B-96CD-0FBDFFD44544}" destId="{30D479A8-8CA6-464E-9046-E0C2ABD3A8F1}" srcOrd="7" destOrd="0" presId="urn:microsoft.com/office/officeart/2005/8/layout/radial5"/>
    <dgm:cxn modelId="{C4E8E5FF-BF72-40DA-A36D-78F3314D0687}" type="presParOf" srcId="{30D479A8-8CA6-464E-9046-E0C2ABD3A8F1}" destId="{E4E27D4B-863F-4971-BD8A-BAB0C8F3A99A}" srcOrd="0" destOrd="0" presId="urn:microsoft.com/office/officeart/2005/8/layout/radial5"/>
    <dgm:cxn modelId="{06C9FC46-FFFC-440D-A185-D8CA0CDA2265}" type="presParOf" srcId="{FC1CFD64-5907-461B-96CD-0FBDFFD44544}" destId="{8909CBE2-B7BD-4285-97E9-CD214E9DFA3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C7081-80FC-4BDF-B8B5-1CA9F36593C2}"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fr-FR"/>
        </a:p>
      </dgm:t>
    </dgm:pt>
    <dgm:pt modelId="{CEFBD088-9D9C-442D-A876-B971A5E1FB58}">
      <dgm:prSet phldrT="[Texte]"/>
      <dgm:spPr/>
      <dgm:t>
        <a:bodyPr/>
        <a:lstStyle/>
        <a:p>
          <a:r>
            <a:rPr lang="fr-FR" dirty="0" smtClean="0"/>
            <a:t>Division</a:t>
          </a:r>
          <a:endParaRPr lang="fr-FR" dirty="0"/>
        </a:p>
      </dgm:t>
    </dgm:pt>
    <dgm:pt modelId="{99E9A05D-6C97-4C1C-8553-D92500056619}" type="parTrans" cxnId="{645F6F89-93CC-4D2D-A927-8C1B5178DBD3}">
      <dgm:prSet/>
      <dgm:spPr/>
      <dgm:t>
        <a:bodyPr/>
        <a:lstStyle/>
        <a:p>
          <a:endParaRPr lang="fr-FR"/>
        </a:p>
      </dgm:t>
    </dgm:pt>
    <dgm:pt modelId="{96D568E0-AA30-42A3-BCA5-31FE78291E26}" type="sibTrans" cxnId="{645F6F89-93CC-4D2D-A927-8C1B5178DBD3}">
      <dgm:prSet/>
      <dgm:spPr/>
      <dgm:t>
        <a:bodyPr/>
        <a:lstStyle/>
        <a:p>
          <a:endParaRPr lang="fr-FR"/>
        </a:p>
      </dgm:t>
    </dgm:pt>
    <dgm:pt modelId="{21869470-6EB0-45BA-ACFA-38458C9CE68B}">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endParaRPr lang="fr-FR" dirty="0"/>
        </a:p>
      </dgm:t>
    </dgm:pt>
    <dgm:pt modelId="{D9994E95-E6BE-4C79-9E21-C7FBC745F78E}" type="parTrans" cxnId="{DDE27CDA-41AD-4783-A6CA-C3BB442FDBA6}">
      <dgm:prSet/>
      <dgm:spPr/>
      <dgm:t>
        <a:bodyPr/>
        <a:lstStyle/>
        <a:p>
          <a:endParaRPr lang="fr-FR"/>
        </a:p>
      </dgm:t>
    </dgm:pt>
    <dgm:pt modelId="{CD7FE0E0-89A7-4656-AC72-734D312EF888}" type="sibTrans" cxnId="{DDE27CDA-41AD-4783-A6CA-C3BB442FDBA6}">
      <dgm:prSet/>
      <dgm:spPr/>
      <dgm:t>
        <a:bodyPr/>
        <a:lstStyle/>
        <a:p>
          <a:endParaRPr lang="fr-FR"/>
        </a:p>
      </dgm:t>
    </dgm:pt>
    <dgm:pt modelId="{23FFD33B-E4F2-468C-8009-4D4637C35A35}">
      <dgm:prSet phldrT="[Texte]"/>
      <dgm:spPr/>
      <dgm:t>
        <a:bodyPr/>
        <a:lstStyle/>
        <a:p>
          <a:r>
            <a:rPr lang="fr-FR" dirty="0" smtClean="0"/>
            <a:t>Union</a:t>
          </a:r>
        </a:p>
        <a:p>
          <a:r>
            <a:rPr lang="fr-FR" dirty="0" smtClean="0"/>
            <a:t>(but)</a:t>
          </a:r>
        </a:p>
      </dgm:t>
    </dgm:pt>
    <dgm:pt modelId="{8970371E-4353-40B2-A3FA-A987DA253F3F}" type="parTrans" cxnId="{C011959C-CB9F-4639-B544-C935C03004A3}">
      <dgm:prSet/>
      <dgm:spPr/>
      <dgm:t>
        <a:bodyPr/>
        <a:lstStyle/>
        <a:p>
          <a:endParaRPr lang="fr-FR"/>
        </a:p>
      </dgm:t>
    </dgm:pt>
    <dgm:pt modelId="{7D024A39-222A-49FF-BC83-A0075179BCAB}" type="sibTrans" cxnId="{C011959C-CB9F-4639-B544-C935C03004A3}">
      <dgm:prSet/>
      <dgm:spPr/>
      <dgm:t>
        <a:bodyPr/>
        <a:lstStyle/>
        <a:p>
          <a:endParaRPr lang="fr-FR"/>
        </a:p>
      </dgm:t>
    </dgm:pt>
    <dgm:pt modelId="{461BB105-9F47-453D-8598-CB16E99C5926}">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Sujet</a:t>
          </a:r>
          <a:endParaRPr lang="fr-FR" dirty="0"/>
        </a:p>
      </dgm:t>
    </dgm:pt>
    <dgm:pt modelId="{1F372AFD-8594-4B19-AC6C-C7E7397CCC46}" type="parTrans" cxnId="{2A7B010C-8A8B-435A-A411-8EF898554C89}">
      <dgm:prSet/>
      <dgm:spPr/>
      <dgm:t>
        <a:bodyPr/>
        <a:lstStyle/>
        <a:p>
          <a:endParaRPr lang="fr-FR"/>
        </a:p>
      </dgm:t>
    </dgm:pt>
    <dgm:pt modelId="{52329441-7F69-42F8-926B-8C228D5D45FC}" type="sibTrans" cxnId="{2A7B010C-8A8B-435A-A411-8EF898554C89}">
      <dgm:prSet/>
      <dgm:spPr/>
      <dgm:t>
        <a:bodyPr/>
        <a:lstStyle/>
        <a:p>
          <a:endParaRPr lang="fr-FR"/>
        </a:p>
      </dgm:t>
    </dgm:pt>
    <dgm:pt modelId="{E22E07FE-E9C9-44FF-A3A7-D3996ED28FA9}">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Origine</a:t>
          </a:r>
          <a:endParaRPr lang="fr-FR" dirty="0"/>
        </a:p>
      </dgm:t>
    </dgm:pt>
    <dgm:pt modelId="{C7AFB85C-DDE6-4F95-AD68-45E3ED8E62E7}" type="sibTrans" cxnId="{CC134E65-7185-416A-B7F9-0F7959DDF34E}">
      <dgm:prSet/>
      <dgm:spPr/>
      <dgm:t>
        <a:bodyPr/>
        <a:lstStyle/>
        <a:p>
          <a:endParaRPr lang="fr-FR"/>
        </a:p>
      </dgm:t>
    </dgm:pt>
    <dgm:pt modelId="{7DBB0B4B-19DE-46F1-A188-9766033DDDD5}" type="parTrans" cxnId="{CC134E65-7185-416A-B7F9-0F7959DDF34E}">
      <dgm:prSet/>
      <dgm:spPr/>
      <dgm:t>
        <a:bodyPr/>
        <a:lstStyle/>
        <a:p>
          <a:endParaRPr lang="fr-FR"/>
        </a:p>
      </dgm:t>
    </dgm:pt>
    <dgm:pt modelId="{774B32FD-B62B-46C8-85AB-640AE346F07F}" type="pres">
      <dgm:prSet presAssocID="{C3EC7081-80FC-4BDF-B8B5-1CA9F36593C2}" presName="Name0" presStyleCnt="0">
        <dgm:presLayoutVars>
          <dgm:chMax val="1"/>
          <dgm:dir/>
          <dgm:animLvl val="ctr"/>
          <dgm:resizeHandles val="exact"/>
        </dgm:presLayoutVars>
      </dgm:prSet>
      <dgm:spPr/>
      <dgm:t>
        <a:bodyPr/>
        <a:lstStyle/>
        <a:p>
          <a:endParaRPr lang="fr-FR"/>
        </a:p>
      </dgm:t>
    </dgm:pt>
    <dgm:pt modelId="{C74A963B-4DD4-489A-8BB7-1CCBDE00E252}" type="pres">
      <dgm:prSet presAssocID="{CEFBD088-9D9C-442D-A876-B971A5E1FB58}" presName="centerShape" presStyleLbl="node0" presStyleIdx="0" presStyleCnt="1"/>
      <dgm:spPr/>
      <dgm:t>
        <a:bodyPr/>
        <a:lstStyle/>
        <a:p>
          <a:endParaRPr lang="fr-FR"/>
        </a:p>
      </dgm:t>
    </dgm:pt>
    <dgm:pt modelId="{30425463-A230-4A07-8A6B-96DCE881F021}" type="pres">
      <dgm:prSet presAssocID="{7DBB0B4B-19DE-46F1-A188-9766033DDDD5}" presName="parTrans" presStyleLbl="sibTrans2D1" presStyleIdx="0" presStyleCnt="4"/>
      <dgm:spPr/>
      <dgm:t>
        <a:bodyPr/>
        <a:lstStyle/>
        <a:p>
          <a:endParaRPr lang="fr-FR"/>
        </a:p>
      </dgm:t>
    </dgm:pt>
    <dgm:pt modelId="{E6450961-84BA-4A95-BF7A-A069138045B7}" type="pres">
      <dgm:prSet presAssocID="{7DBB0B4B-19DE-46F1-A188-9766033DDDD5}" presName="connectorText" presStyleLbl="sibTrans2D1" presStyleIdx="0" presStyleCnt="4"/>
      <dgm:spPr/>
      <dgm:t>
        <a:bodyPr/>
        <a:lstStyle/>
        <a:p>
          <a:endParaRPr lang="fr-FR"/>
        </a:p>
      </dgm:t>
    </dgm:pt>
    <dgm:pt modelId="{3AE5D70B-177C-4B5D-8921-DC6C0F0234B1}" type="pres">
      <dgm:prSet presAssocID="{E22E07FE-E9C9-44FF-A3A7-D3996ED28FA9}" presName="node" presStyleLbl="node1" presStyleIdx="0" presStyleCnt="4">
        <dgm:presLayoutVars>
          <dgm:bulletEnabled val="1"/>
        </dgm:presLayoutVars>
      </dgm:prSet>
      <dgm:spPr/>
      <dgm:t>
        <a:bodyPr/>
        <a:lstStyle/>
        <a:p>
          <a:endParaRPr lang="fr-FR"/>
        </a:p>
      </dgm:t>
    </dgm:pt>
    <dgm:pt modelId="{6734F6CA-3520-4104-A07B-0AE946457F94}" type="pres">
      <dgm:prSet presAssocID="{D9994E95-E6BE-4C79-9E21-C7FBC745F78E}" presName="parTrans" presStyleLbl="sibTrans2D1" presStyleIdx="1" presStyleCnt="4"/>
      <dgm:spPr/>
      <dgm:t>
        <a:bodyPr/>
        <a:lstStyle/>
        <a:p>
          <a:endParaRPr lang="fr-FR"/>
        </a:p>
      </dgm:t>
    </dgm:pt>
    <dgm:pt modelId="{7CA9D06C-BD49-471D-9158-62E45DBB7246}" type="pres">
      <dgm:prSet presAssocID="{D9994E95-E6BE-4C79-9E21-C7FBC745F78E}" presName="connectorText" presStyleLbl="sibTrans2D1" presStyleIdx="1" presStyleCnt="4"/>
      <dgm:spPr/>
      <dgm:t>
        <a:bodyPr/>
        <a:lstStyle/>
        <a:p>
          <a:endParaRPr lang="fr-FR"/>
        </a:p>
      </dgm:t>
    </dgm:pt>
    <dgm:pt modelId="{5BD586FB-2FC7-4A88-A2DB-F241919F6286}" type="pres">
      <dgm:prSet presAssocID="{21869470-6EB0-45BA-ACFA-38458C9CE68B}" presName="node" presStyleLbl="node1" presStyleIdx="1" presStyleCnt="4">
        <dgm:presLayoutVars>
          <dgm:bulletEnabled val="1"/>
        </dgm:presLayoutVars>
      </dgm:prSet>
      <dgm:spPr/>
      <dgm:t>
        <a:bodyPr/>
        <a:lstStyle/>
        <a:p>
          <a:endParaRPr lang="fr-FR"/>
        </a:p>
      </dgm:t>
    </dgm:pt>
    <dgm:pt modelId="{7DF6BBC2-684C-46C1-A804-AF23412EABD1}" type="pres">
      <dgm:prSet presAssocID="{8970371E-4353-40B2-A3FA-A987DA253F3F}" presName="parTrans" presStyleLbl="sibTrans2D1" presStyleIdx="2" presStyleCnt="4"/>
      <dgm:spPr/>
      <dgm:t>
        <a:bodyPr/>
        <a:lstStyle/>
        <a:p>
          <a:endParaRPr lang="fr-FR"/>
        </a:p>
      </dgm:t>
    </dgm:pt>
    <dgm:pt modelId="{CED546F5-6BB6-4FBF-94F2-E0B4493CC11F}" type="pres">
      <dgm:prSet presAssocID="{8970371E-4353-40B2-A3FA-A987DA253F3F}" presName="connectorText" presStyleLbl="sibTrans2D1" presStyleIdx="2" presStyleCnt="4"/>
      <dgm:spPr/>
      <dgm:t>
        <a:bodyPr/>
        <a:lstStyle/>
        <a:p>
          <a:endParaRPr lang="fr-FR"/>
        </a:p>
      </dgm:t>
    </dgm:pt>
    <dgm:pt modelId="{5E77FB67-97AC-40E6-8AC2-C66883C5673A}" type="pres">
      <dgm:prSet presAssocID="{23FFD33B-E4F2-468C-8009-4D4637C35A35}" presName="node" presStyleLbl="node1" presStyleIdx="2" presStyleCnt="4">
        <dgm:presLayoutVars>
          <dgm:bulletEnabled val="1"/>
        </dgm:presLayoutVars>
      </dgm:prSet>
      <dgm:spPr/>
      <dgm:t>
        <a:bodyPr/>
        <a:lstStyle/>
        <a:p>
          <a:endParaRPr lang="fr-FR"/>
        </a:p>
      </dgm:t>
    </dgm:pt>
    <dgm:pt modelId="{80DD483E-CF47-4E4A-A772-C2BE4E7DBE70}" type="pres">
      <dgm:prSet presAssocID="{1F372AFD-8594-4B19-AC6C-C7E7397CCC46}" presName="parTrans" presStyleLbl="sibTrans2D1" presStyleIdx="3" presStyleCnt="4"/>
      <dgm:spPr/>
      <dgm:t>
        <a:bodyPr/>
        <a:lstStyle/>
        <a:p>
          <a:endParaRPr lang="fr-FR"/>
        </a:p>
      </dgm:t>
    </dgm:pt>
    <dgm:pt modelId="{F23DEAF6-7A6E-40DD-8EF0-B44E70915128}" type="pres">
      <dgm:prSet presAssocID="{1F372AFD-8594-4B19-AC6C-C7E7397CCC46}" presName="connectorText" presStyleLbl="sibTrans2D1" presStyleIdx="3" presStyleCnt="4"/>
      <dgm:spPr/>
      <dgm:t>
        <a:bodyPr/>
        <a:lstStyle/>
        <a:p>
          <a:endParaRPr lang="fr-FR"/>
        </a:p>
      </dgm:t>
    </dgm:pt>
    <dgm:pt modelId="{21BD70BF-DD88-4D97-BE1F-688A4D28FB12}" type="pres">
      <dgm:prSet presAssocID="{461BB105-9F47-453D-8598-CB16E99C5926}" presName="node" presStyleLbl="node1" presStyleIdx="3" presStyleCnt="4">
        <dgm:presLayoutVars>
          <dgm:bulletEnabled val="1"/>
        </dgm:presLayoutVars>
      </dgm:prSet>
      <dgm:spPr/>
      <dgm:t>
        <a:bodyPr/>
        <a:lstStyle/>
        <a:p>
          <a:endParaRPr lang="fr-FR"/>
        </a:p>
      </dgm:t>
    </dgm:pt>
  </dgm:ptLst>
  <dgm:cxnLst>
    <dgm:cxn modelId="{2981E704-F69C-489D-8E20-1DC9851A5A0C}" type="presOf" srcId="{D9994E95-E6BE-4C79-9E21-C7FBC745F78E}" destId="{7CA9D06C-BD49-471D-9158-62E45DBB7246}" srcOrd="1" destOrd="0" presId="urn:microsoft.com/office/officeart/2005/8/layout/radial5"/>
    <dgm:cxn modelId="{FF451C2D-9312-484D-8759-2BC089033B9C}" type="presOf" srcId="{21869470-6EB0-45BA-ACFA-38458C9CE68B}" destId="{5BD586FB-2FC7-4A88-A2DB-F241919F6286}" srcOrd="0" destOrd="0" presId="urn:microsoft.com/office/officeart/2005/8/layout/radial5"/>
    <dgm:cxn modelId="{916BE66D-C9C5-44A4-84C9-FE7A38651717}" type="presOf" srcId="{E22E07FE-E9C9-44FF-A3A7-D3996ED28FA9}" destId="{3AE5D70B-177C-4B5D-8921-DC6C0F0234B1}" srcOrd="0" destOrd="0" presId="urn:microsoft.com/office/officeart/2005/8/layout/radial5"/>
    <dgm:cxn modelId="{6EB98EC1-C779-4C23-8F52-624690525D74}" type="presOf" srcId="{8970371E-4353-40B2-A3FA-A987DA253F3F}" destId="{7DF6BBC2-684C-46C1-A804-AF23412EABD1}" srcOrd="0" destOrd="0" presId="urn:microsoft.com/office/officeart/2005/8/layout/radial5"/>
    <dgm:cxn modelId="{CBE3970A-005B-4D61-A629-4D3CFFE097CE}" type="presOf" srcId="{C3EC7081-80FC-4BDF-B8B5-1CA9F36593C2}" destId="{774B32FD-B62B-46C8-85AB-640AE346F07F}" srcOrd="0" destOrd="0" presId="urn:microsoft.com/office/officeart/2005/8/layout/radial5"/>
    <dgm:cxn modelId="{996B7718-29D6-462C-8F46-E0D34F6844A7}" type="presOf" srcId="{D9994E95-E6BE-4C79-9E21-C7FBC745F78E}" destId="{6734F6CA-3520-4104-A07B-0AE946457F94}" srcOrd="0" destOrd="0" presId="urn:microsoft.com/office/officeart/2005/8/layout/radial5"/>
    <dgm:cxn modelId="{2A7B010C-8A8B-435A-A411-8EF898554C89}" srcId="{CEFBD088-9D9C-442D-A876-B971A5E1FB58}" destId="{461BB105-9F47-453D-8598-CB16E99C5926}" srcOrd="3" destOrd="0" parTransId="{1F372AFD-8594-4B19-AC6C-C7E7397CCC46}" sibTransId="{52329441-7F69-42F8-926B-8C228D5D45FC}"/>
    <dgm:cxn modelId="{CC1742B3-EAC9-4B47-9E6A-A04CA05EEB44}" type="presOf" srcId="{461BB105-9F47-453D-8598-CB16E99C5926}" destId="{21BD70BF-DD88-4D97-BE1F-688A4D28FB12}" srcOrd="0" destOrd="0" presId="urn:microsoft.com/office/officeart/2005/8/layout/radial5"/>
    <dgm:cxn modelId="{879E7DA3-060E-4809-BC04-6D2F4A9FC0EF}" type="presOf" srcId="{23FFD33B-E4F2-468C-8009-4D4637C35A35}" destId="{5E77FB67-97AC-40E6-8AC2-C66883C5673A}" srcOrd="0" destOrd="0" presId="urn:microsoft.com/office/officeart/2005/8/layout/radial5"/>
    <dgm:cxn modelId="{645F6F89-93CC-4D2D-A927-8C1B5178DBD3}" srcId="{C3EC7081-80FC-4BDF-B8B5-1CA9F36593C2}" destId="{CEFBD088-9D9C-442D-A876-B971A5E1FB58}" srcOrd="0" destOrd="0" parTransId="{99E9A05D-6C97-4C1C-8553-D92500056619}" sibTransId="{96D568E0-AA30-42A3-BCA5-31FE78291E26}"/>
    <dgm:cxn modelId="{4E2D27A8-6397-46AF-AD65-F2E047876D79}" type="presOf" srcId="{7DBB0B4B-19DE-46F1-A188-9766033DDDD5}" destId="{E6450961-84BA-4A95-BF7A-A069138045B7}" srcOrd="1" destOrd="0" presId="urn:microsoft.com/office/officeart/2005/8/layout/radial5"/>
    <dgm:cxn modelId="{9C0E5D8E-5DC8-45AC-B275-485B98D24418}" type="presOf" srcId="{1F372AFD-8594-4B19-AC6C-C7E7397CCC46}" destId="{F23DEAF6-7A6E-40DD-8EF0-B44E70915128}" srcOrd="1" destOrd="0" presId="urn:microsoft.com/office/officeart/2005/8/layout/radial5"/>
    <dgm:cxn modelId="{65F410C2-7ACC-4B4A-860A-DE22FCA6A505}" type="presOf" srcId="{CEFBD088-9D9C-442D-A876-B971A5E1FB58}" destId="{C74A963B-4DD4-489A-8BB7-1CCBDE00E252}" srcOrd="0" destOrd="0" presId="urn:microsoft.com/office/officeart/2005/8/layout/radial5"/>
    <dgm:cxn modelId="{DDE27CDA-41AD-4783-A6CA-C3BB442FDBA6}" srcId="{CEFBD088-9D9C-442D-A876-B971A5E1FB58}" destId="{21869470-6EB0-45BA-ACFA-38458C9CE68B}" srcOrd="1" destOrd="0" parTransId="{D9994E95-E6BE-4C79-9E21-C7FBC745F78E}" sibTransId="{CD7FE0E0-89A7-4656-AC72-734D312EF888}"/>
    <dgm:cxn modelId="{C011959C-CB9F-4639-B544-C935C03004A3}" srcId="{CEFBD088-9D9C-442D-A876-B971A5E1FB58}" destId="{23FFD33B-E4F2-468C-8009-4D4637C35A35}" srcOrd="2" destOrd="0" parTransId="{8970371E-4353-40B2-A3FA-A987DA253F3F}" sibTransId="{7D024A39-222A-49FF-BC83-A0075179BCAB}"/>
    <dgm:cxn modelId="{CC134E65-7185-416A-B7F9-0F7959DDF34E}" srcId="{CEFBD088-9D9C-442D-A876-B971A5E1FB58}" destId="{E22E07FE-E9C9-44FF-A3A7-D3996ED28FA9}" srcOrd="0" destOrd="0" parTransId="{7DBB0B4B-19DE-46F1-A188-9766033DDDD5}" sibTransId="{C7AFB85C-DDE6-4F95-AD68-45E3ED8E62E7}"/>
    <dgm:cxn modelId="{E29A93D0-C8C7-4468-BDA4-9D617FBDFF40}" type="presOf" srcId="{7DBB0B4B-19DE-46F1-A188-9766033DDDD5}" destId="{30425463-A230-4A07-8A6B-96DCE881F021}" srcOrd="0" destOrd="0" presId="urn:microsoft.com/office/officeart/2005/8/layout/radial5"/>
    <dgm:cxn modelId="{3C4B1A66-C13C-4D1F-B56A-938FBAE556AB}" type="presOf" srcId="{8970371E-4353-40B2-A3FA-A987DA253F3F}" destId="{CED546F5-6BB6-4FBF-94F2-E0B4493CC11F}" srcOrd="1" destOrd="0" presId="urn:microsoft.com/office/officeart/2005/8/layout/radial5"/>
    <dgm:cxn modelId="{737D9D43-D0DA-4CDF-8B8A-7AAF3618189A}" type="presOf" srcId="{1F372AFD-8594-4B19-AC6C-C7E7397CCC46}" destId="{80DD483E-CF47-4E4A-A772-C2BE4E7DBE70}" srcOrd="0" destOrd="0" presId="urn:microsoft.com/office/officeart/2005/8/layout/radial5"/>
    <dgm:cxn modelId="{83E2A345-0482-4CF9-888B-AA1A332F45D8}" type="presParOf" srcId="{774B32FD-B62B-46C8-85AB-640AE346F07F}" destId="{C74A963B-4DD4-489A-8BB7-1CCBDE00E252}" srcOrd="0" destOrd="0" presId="urn:microsoft.com/office/officeart/2005/8/layout/radial5"/>
    <dgm:cxn modelId="{B00D7C31-A71D-4FC7-8320-A2434ECD8937}" type="presParOf" srcId="{774B32FD-B62B-46C8-85AB-640AE346F07F}" destId="{30425463-A230-4A07-8A6B-96DCE881F021}" srcOrd="1" destOrd="0" presId="urn:microsoft.com/office/officeart/2005/8/layout/radial5"/>
    <dgm:cxn modelId="{E31D73D5-E9FE-44B6-939D-36B28662960C}" type="presParOf" srcId="{30425463-A230-4A07-8A6B-96DCE881F021}" destId="{E6450961-84BA-4A95-BF7A-A069138045B7}" srcOrd="0" destOrd="0" presId="urn:microsoft.com/office/officeart/2005/8/layout/radial5"/>
    <dgm:cxn modelId="{825E5E3E-44A0-46ED-8117-4EFEE374AACB}" type="presParOf" srcId="{774B32FD-B62B-46C8-85AB-640AE346F07F}" destId="{3AE5D70B-177C-4B5D-8921-DC6C0F0234B1}" srcOrd="2" destOrd="0" presId="urn:microsoft.com/office/officeart/2005/8/layout/radial5"/>
    <dgm:cxn modelId="{8C5F5FB2-893D-4CC5-845E-7B4B6CC48DE5}" type="presParOf" srcId="{774B32FD-B62B-46C8-85AB-640AE346F07F}" destId="{6734F6CA-3520-4104-A07B-0AE946457F94}" srcOrd="3" destOrd="0" presId="urn:microsoft.com/office/officeart/2005/8/layout/radial5"/>
    <dgm:cxn modelId="{B718D1FF-B110-45A0-9F66-7BC070C5548F}" type="presParOf" srcId="{6734F6CA-3520-4104-A07B-0AE946457F94}" destId="{7CA9D06C-BD49-471D-9158-62E45DBB7246}" srcOrd="0" destOrd="0" presId="urn:microsoft.com/office/officeart/2005/8/layout/radial5"/>
    <dgm:cxn modelId="{DB6A92BB-A0A7-4FA7-9163-555C549C6628}" type="presParOf" srcId="{774B32FD-B62B-46C8-85AB-640AE346F07F}" destId="{5BD586FB-2FC7-4A88-A2DB-F241919F6286}" srcOrd="4" destOrd="0" presId="urn:microsoft.com/office/officeart/2005/8/layout/radial5"/>
    <dgm:cxn modelId="{FA51A62F-9E6F-4B43-8F7A-475676400B89}" type="presParOf" srcId="{774B32FD-B62B-46C8-85AB-640AE346F07F}" destId="{7DF6BBC2-684C-46C1-A804-AF23412EABD1}" srcOrd="5" destOrd="0" presId="urn:microsoft.com/office/officeart/2005/8/layout/radial5"/>
    <dgm:cxn modelId="{A518222B-9185-4F52-9211-45A5510D96A0}" type="presParOf" srcId="{7DF6BBC2-684C-46C1-A804-AF23412EABD1}" destId="{CED546F5-6BB6-4FBF-94F2-E0B4493CC11F}" srcOrd="0" destOrd="0" presId="urn:microsoft.com/office/officeart/2005/8/layout/radial5"/>
    <dgm:cxn modelId="{EFB02BC0-7C6F-4972-AE48-BDC9F9CDD777}" type="presParOf" srcId="{774B32FD-B62B-46C8-85AB-640AE346F07F}" destId="{5E77FB67-97AC-40E6-8AC2-C66883C5673A}" srcOrd="6" destOrd="0" presId="urn:microsoft.com/office/officeart/2005/8/layout/radial5"/>
    <dgm:cxn modelId="{B18CA205-EAB5-4C24-BC19-BCACC554A96E}" type="presParOf" srcId="{774B32FD-B62B-46C8-85AB-640AE346F07F}" destId="{80DD483E-CF47-4E4A-A772-C2BE4E7DBE70}" srcOrd="7" destOrd="0" presId="urn:microsoft.com/office/officeart/2005/8/layout/radial5"/>
    <dgm:cxn modelId="{F44C81B9-DFCA-4BB7-A8E2-CC30863399E5}" type="presParOf" srcId="{80DD483E-CF47-4E4A-A772-C2BE4E7DBE70}" destId="{F23DEAF6-7A6E-40DD-8EF0-B44E70915128}" srcOrd="0" destOrd="0" presId="urn:microsoft.com/office/officeart/2005/8/layout/radial5"/>
    <dgm:cxn modelId="{D67F5ED0-05B5-49D3-A172-258CEBF6B84D}" type="presParOf" srcId="{774B32FD-B62B-46C8-85AB-640AE346F07F}" destId="{21BD70BF-DD88-4D97-BE1F-688A4D28FB1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custT="1"/>
      <dgm:spPr/>
      <dgm:t>
        <a:bodyPr/>
        <a:lstStyle/>
        <a:p>
          <a:r>
            <a:rPr lang="fr-FR" sz="1600" dirty="0" smtClean="0">
              <a:latin typeface="+mj-lt"/>
            </a:rPr>
            <a:t>Grâce</a:t>
          </a:r>
        </a:p>
        <a:p>
          <a:r>
            <a:rPr lang="fr-FR" sz="1600" dirty="0" smtClean="0">
              <a:latin typeface="+mj-lt"/>
            </a:rPr>
            <a:t>(Autorité)</a:t>
          </a:r>
          <a:endParaRPr lang="fr-FR" sz="1600" dirty="0">
            <a:latin typeface="+mj-lt"/>
          </a:endParaRPr>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custT="1"/>
      <dgm:spPr/>
      <dgm:t>
        <a:bodyPr/>
        <a:lstStyle/>
        <a:p>
          <a:r>
            <a:rPr lang="fr-FR" sz="2400" b="1" dirty="0" smtClean="0"/>
            <a:t>objet</a:t>
          </a:r>
          <a:endParaRPr lang="fr-FR" sz="2400" b="1"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Joie</a:t>
          </a:r>
        </a:p>
        <a:p>
          <a:r>
            <a:rPr lang="fr-FR" dirty="0" smtClean="0"/>
            <a:t>efficacité</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custT="1"/>
      <dgm:spPr/>
      <dgm:t>
        <a:bodyPr/>
        <a:lstStyle/>
        <a:p>
          <a:r>
            <a:rPr lang="fr-FR" sz="2400" b="1" dirty="0" smtClean="0"/>
            <a:t>Sujet</a:t>
          </a:r>
          <a:endParaRPr lang="fr-FR" sz="2400" b="1"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custScaleX="72669" custScaleY="69290"/>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custRadScaleRad="115202" custRadScaleInc="203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custRadScaleRad="113364" custRadScaleInc="-2067">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5F46B36E-E51D-406A-B2EA-B7348F434A62}" type="presOf" srcId="{B89345D0-6378-42E1-BC03-0DCF08D0B9F8}" destId="{68DD98D5-2BD7-4046-A63D-49E23F65B942}" srcOrd="0" destOrd="0" presId="urn:microsoft.com/office/officeart/2005/8/layout/radial5"/>
    <dgm:cxn modelId="{7BD4C4BD-BA39-44F5-804A-580705B1B3B6}" type="presOf" srcId="{54117140-9526-4077-956C-50AC88A8CCED}" destId="{DE5FBD9B-6560-4DF6-B5C6-F901033465C9}" srcOrd="0" destOrd="0" presId="urn:microsoft.com/office/officeart/2005/8/layout/radial5"/>
    <dgm:cxn modelId="{B775894A-EC09-4CC1-BD01-EF356C9308F9}" type="presOf" srcId="{BB18AF46-65E3-4E30-93E1-D28CD28AB1D3}" destId="{58588BFC-1B08-40E3-B6E0-E4F5E096C6C8}" srcOrd="0" destOrd="0" presId="urn:microsoft.com/office/officeart/2005/8/layout/radial5"/>
    <dgm:cxn modelId="{1A2DF02B-AD1E-4806-A9C9-EDE60955BFB3}" type="presOf" srcId="{8C93E54B-268A-4905-BD73-F86A94E4BD5E}" destId="{0DAEDA39-96CC-4DBB-8B86-962DEF06CF35}" srcOrd="0" destOrd="0" presId="urn:microsoft.com/office/officeart/2005/8/layout/radial5"/>
    <dgm:cxn modelId="{9C614A48-BEA4-478C-913A-DBBF66A1DBD8}" type="presOf" srcId="{B79879FC-535A-41E0-9AC6-E9E3A02C5FE5}" destId="{F67971C3-57C3-4C4B-9A65-B091775CC2E1}" srcOrd="1" destOrd="0" presId="urn:microsoft.com/office/officeart/2005/8/layout/radial5"/>
    <dgm:cxn modelId="{685F3E48-3AF3-4F62-827E-5AFE1D43290C}" type="presOf" srcId="{34D243C9-39E4-4369-A934-E8106C6057D3}" destId="{8909CBE2-B7BD-4285-97E9-CD214E9DFA3F}" srcOrd="0" destOrd="0" presId="urn:microsoft.com/office/officeart/2005/8/layout/radial5"/>
    <dgm:cxn modelId="{4597E7A5-C019-4DA0-BEF8-B469B25DB91A}" type="presOf" srcId="{405E59FF-1CAA-4C38-9DB5-9AE305C0B18D}" destId="{30D479A8-8CA6-464E-9046-E0C2ABD3A8F1}" srcOrd="0" destOrd="0" presId="urn:microsoft.com/office/officeart/2005/8/layout/radial5"/>
    <dgm:cxn modelId="{D42CCE62-BEA5-4CF2-A841-5D396519FEAF}" type="presOf" srcId="{B79879FC-535A-41E0-9AC6-E9E3A02C5FE5}" destId="{AE6B1B7D-1ADF-4245-B8E8-9E8BD1C83CF9}" srcOrd="0"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D60D7B7C-ACE6-4F1B-836A-F5FB74DDBA56}" srcId="{5452ABD8-E1B5-4978-BAF6-149A7BE5DB37}" destId="{E8031DEF-8229-45A5-A484-1C0BD2933822}" srcOrd="1" destOrd="0" parTransId="{BB18AF46-65E3-4E30-93E1-D28CD28AB1D3}" sibTransId="{4FA69C9D-6C9E-4387-A532-A053AC1205F6}"/>
    <dgm:cxn modelId="{0ED18D62-018D-4BE4-9227-1A5A15683FCF}" srcId="{5452ABD8-E1B5-4978-BAF6-149A7BE5DB37}" destId="{34D243C9-39E4-4369-A934-E8106C6057D3}" srcOrd="3" destOrd="0" parTransId="{405E59FF-1CAA-4C38-9DB5-9AE305C0B18D}" sibTransId="{D35FF88A-83B5-4726-A227-6A62FEA95048}"/>
    <dgm:cxn modelId="{8DFDCD7A-1384-4401-8955-EDE329AE068C}" type="presOf" srcId="{BB18AF46-65E3-4E30-93E1-D28CD28AB1D3}" destId="{11BDC965-6632-4493-9680-946A209CFAAA}" srcOrd="1" destOrd="0" presId="urn:microsoft.com/office/officeart/2005/8/layout/radial5"/>
    <dgm:cxn modelId="{709B4086-B7EB-4EAF-B832-C7E18E313C62}" type="presOf" srcId="{E8031DEF-8229-45A5-A484-1C0BD2933822}" destId="{7EBE9412-B7A9-4C6F-839E-5B0D755A086B}" srcOrd="0" destOrd="0" presId="urn:microsoft.com/office/officeart/2005/8/layout/radial5"/>
    <dgm:cxn modelId="{F1557EEF-2727-4E85-920C-98096E740572}" type="presOf" srcId="{B89345D0-6378-42E1-BC03-0DCF08D0B9F8}" destId="{9D41C071-DA03-4323-AF9B-84FDAF2707AC}" srcOrd="1" destOrd="0" presId="urn:microsoft.com/office/officeart/2005/8/layout/radial5"/>
    <dgm:cxn modelId="{EF345DCD-433B-4D82-AF1F-960CE893DEB4}" srcId="{D5DEF2C4-98B6-4A2C-8DC1-6A389BB12238}" destId="{5452ABD8-E1B5-4978-BAF6-149A7BE5DB37}" srcOrd="0" destOrd="0" parTransId="{ADC12A37-E323-4B69-90DB-7BCC83C1E440}" sibTransId="{AD1BC3B8-A888-4247-8DAD-157F76FCB2E0}"/>
    <dgm:cxn modelId="{A12699C0-B095-412A-A83E-0A4875F3850F}" type="presOf" srcId="{5452ABD8-E1B5-4978-BAF6-149A7BE5DB37}" destId="{C9E90DBD-83A5-4BF9-A8CE-4ED4CE717116}" srcOrd="0" destOrd="0" presId="urn:microsoft.com/office/officeart/2005/8/layout/radial5"/>
    <dgm:cxn modelId="{752641E0-A841-469C-A94C-D30CCAA78B5D}" type="presOf" srcId="{D5DEF2C4-98B6-4A2C-8DC1-6A389BB12238}" destId="{FC1CFD64-5907-461B-96CD-0FBDFFD44544}" srcOrd="0" destOrd="0" presId="urn:microsoft.com/office/officeart/2005/8/layout/radial5"/>
    <dgm:cxn modelId="{F0170A7F-4AC3-469D-8DCF-4EBBB4F40FBF}" type="presOf" srcId="{405E59FF-1CAA-4C38-9DB5-9AE305C0B18D}" destId="{E4E27D4B-863F-4971-BD8A-BAB0C8F3A99A}" srcOrd="1"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2E471B04-DB16-44F2-B2EA-785F8FC4174A}" type="presParOf" srcId="{FC1CFD64-5907-461B-96CD-0FBDFFD44544}" destId="{C9E90DBD-83A5-4BF9-A8CE-4ED4CE717116}" srcOrd="0" destOrd="0" presId="urn:microsoft.com/office/officeart/2005/8/layout/radial5"/>
    <dgm:cxn modelId="{B84474FF-B92D-461B-92AB-277E9DAAD0BE}" type="presParOf" srcId="{FC1CFD64-5907-461B-96CD-0FBDFFD44544}" destId="{AE6B1B7D-1ADF-4245-B8E8-9E8BD1C83CF9}" srcOrd="1" destOrd="0" presId="urn:microsoft.com/office/officeart/2005/8/layout/radial5"/>
    <dgm:cxn modelId="{FACA6AA0-86B9-416C-A8C8-4B3CB125F016}" type="presParOf" srcId="{AE6B1B7D-1ADF-4245-B8E8-9E8BD1C83CF9}" destId="{F67971C3-57C3-4C4B-9A65-B091775CC2E1}" srcOrd="0" destOrd="0" presId="urn:microsoft.com/office/officeart/2005/8/layout/radial5"/>
    <dgm:cxn modelId="{35CF67F9-0654-4E56-9B94-11C7DBDCEFFE}" type="presParOf" srcId="{FC1CFD64-5907-461B-96CD-0FBDFFD44544}" destId="{DE5FBD9B-6560-4DF6-B5C6-F901033465C9}" srcOrd="2" destOrd="0" presId="urn:microsoft.com/office/officeart/2005/8/layout/radial5"/>
    <dgm:cxn modelId="{EC880A00-4CDA-401C-8648-C60792C9E441}" type="presParOf" srcId="{FC1CFD64-5907-461B-96CD-0FBDFFD44544}" destId="{58588BFC-1B08-40E3-B6E0-E4F5E096C6C8}" srcOrd="3" destOrd="0" presId="urn:microsoft.com/office/officeart/2005/8/layout/radial5"/>
    <dgm:cxn modelId="{B7B37F28-3C2F-476D-8271-1EE7786B384C}" type="presParOf" srcId="{58588BFC-1B08-40E3-B6E0-E4F5E096C6C8}" destId="{11BDC965-6632-4493-9680-946A209CFAAA}" srcOrd="0" destOrd="0" presId="urn:microsoft.com/office/officeart/2005/8/layout/radial5"/>
    <dgm:cxn modelId="{5670908B-AF03-45A5-9F11-A6F68DB96B96}" type="presParOf" srcId="{FC1CFD64-5907-461B-96CD-0FBDFFD44544}" destId="{7EBE9412-B7A9-4C6F-839E-5B0D755A086B}" srcOrd="4" destOrd="0" presId="urn:microsoft.com/office/officeart/2005/8/layout/radial5"/>
    <dgm:cxn modelId="{72816AD2-EBC1-4EA9-A6E2-05752AB805DA}" type="presParOf" srcId="{FC1CFD64-5907-461B-96CD-0FBDFFD44544}" destId="{68DD98D5-2BD7-4046-A63D-49E23F65B942}" srcOrd="5" destOrd="0" presId="urn:microsoft.com/office/officeart/2005/8/layout/radial5"/>
    <dgm:cxn modelId="{00CD45B6-D87F-4631-9729-2C7E2C43B953}" type="presParOf" srcId="{68DD98D5-2BD7-4046-A63D-49E23F65B942}" destId="{9D41C071-DA03-4323-AF9B-84FDAF2707AC}" srcOrd="0" destOrd="0" presId="urn:microsoft.com/office/officeart/2005/8/layout/radial5"/>
    <dgm:cxn modelId="{4A460873-4E67-44F0-B977-F629A2F91956}" type="presParOf" srcId="{FC1CFD64-5907-461B-96CD-0FBDFFD44544}" destId="{0DAEDA39-96CC-4DBB-8B86-962DEF06CF35}" srcOrd="6" destOrd="0" presId="urn:microsoft.com/office/officeart/2005/8/layout/radial5"/>
    <dgm:cxn modelId="{64ECF53A-B2EC-41A1-9016-5E610CB2C7B6}" type="presParOf" srcId="{FC1CFD64-5907-461B-96CD-0FBDFFD44544}" destId="{30D479A8-8CA6-464E-9046-E0C2ABD3A8F1}" srcOrd="7" destOrd="0" presId="urn:microsoft.com/office/officeart/2005/8/layout/radial5"/>
    <dgm:cxn modelId="{2F02F135-19D2-43D2-B44B-D08BFF428A36}" type="presParOf" srcId="{30D479A8-8CA6-464E-9046-E0C2ABD3A8F1}" destId="{E4E27D4B-863F-4971-BD8A-BAB0C8F3A99A}" srcOrd="0" destOrd="0" presId="urn:microsoft.com/office/officeart/2005/8/layout/radial5"/>
    <dgm:cxn modelId="{E7D88C38-8AD9-4CD2-8BF2-64F824C0F5C6}" type="presParOf" srcId="{FC1CFD64-5907-461B-96CD-0FBDFFD44544}" destId="{8909CBE2-B7BD-4285-97E9-CD214E9DFA3F}" srcOrd="8" destOrd="0" presId="urn:microsoft.com/office/officeart/2005/8/layout/radial5"/>
  </dgm:cxnLst>
  <dgm:bg>
    <a:solidFill>
      <a:schemeClr val="accent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A8548-97A7-4903-9FC3-B912973B9D7F}">
      <dsp:nvSpPr>
        <dsp:cNvPr id="0" name=""/>
        <dsp:cNvSpPr/>
      </dsp:nvSpPr>
      <dsp:spPr>
        <a:xfrm rot="5400000">
          <a:off x="4097305" y="-2292673"/>
          <a:ext cx="1485165" cy="644742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smtClean="0"/>
            <a:t>Mouvement Perpétuel et énergie inépuisable</a:t>
          </a:r>
          <a:endParaRPr lang="fr-FR" sz="2600" kern="1200" dirty="0"/>
        </a:p>
      </dsp:txBody>
      <dsp:txXfrm rot="-5400000">
        <a:off x="1616173" y="260959"/>
        <a:ext cx="6374929" cy="1340165"/>
      </dsp:txXfrm>
    </dsp:sp>
    <dsp:sp modelId="{FD8E4BCA-B9F1-475F-81C5-68CCBF8127A9}">
      <dsp:nvSpPr>
        <dsp:cNvPr id="0" name=""/>
        <dsp:cNvSpPr/>
      </dsp:nvSpPr>
      <dsp:spPr>
        <a:xfrm>
          <a:off x="242" y="2812"/>
          <a:ext cx="1615931" cy="1856456"/>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Phase 1 </a:t>
          </a:r>
          <a:endParaRPr lang="fr-FR" sz="3200" kern="1200" dirty="0"/>
        </a:p>
      </dsp:txBody>
      <dsp:txXfrm>
        <a:off x="79125" y="81695"/>
        <a:ext cx="1458165" cy="1698690"/>
      </dsp:txXfrm>
    </dsp:sp>
    <dsp:sp modelId="{21A98891-4D4F-4FB2-918F-1D36DAAF5C64}">
      <dsp:nvSpPr>
        <dsp:cNvPr id="0" name=""/>
        <dsp:cNvSpPr/>
      </dsp:nvSpPr>
      <dsp:spPr>
        <a:xfrm rot="5400000">
          <a:off x="4135883" y="-305211"/>
          <a:ext cx="1485165" cy="6371062"/>
        </a:xfrm>
        <a:prstGeom prst="round2SameRect">
          <a:avLst/>
        </a:prstGeom>
        <a:solidFill>
          <a:schemeClr val="accent3">
            <a:tint val="40000"/>
            <a:alpha val="90000"/>
            <a:hueOff val="6385568"/>
            <a:satOff val="-26549"/>
            <a:lumOff val="-2243"/>
            <a:alphaOff val="0"/>
          </a:schemeClr>
        </a:solidFill>
        <a:ln w="9525" cap="flat" cmpd="sng" algn="ctr">
          <a:solidFill>
            <a:schemeClr val="accent3">
              <a:tint val="40000"/>
              <a:alpha val="90000"/>
              <a:hueOff val="6385568"/>
              <a:satOff val="-26549"/>
              <a:lumOff val="-2243"/>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600" kern="1200" dirty="0" smtClean="0"/>
            <a:t>« physique sociale » et « altruisme » chez Comte</a:t>
          </a:r>
        </a:p>
        <a:p>
          <a:pPr marL="0" marR="0" lvl="1" indent="0" algn="l" defTabSz="914400" eaLnBrk="1" fontAlgn="auto" latinLnBrk="0" hangingPunct="1">
            <a:lnSpc>
              <a:spcPct val="100000"/>
            </a:lnSpc>
            <a:spcBef>
              <a:spcPct val="0"/>
            </a:spcBef>
            <a:spcAft>
              <a:spcPts val="0"/>
            </a:spcAft>
            <a:buClrTx/>
            <a:buSzTx/>
            <a:buFontTx/>
            <a:buChar char="••"/>
            <a:tabLst/>
            <a:defRPr/>
          </a:pPr>
          <a:r>
            <a:rPr lang="fr-FR" sz="2600" kern="1200" dirty="0" smtClean="0"/>
            <a:t>« énergie humaine » chez Teilhard</a:t>
          </a:r>
        </a:p>
      </dsp:txBody>
      <dsp:txXfrm rot="-5400000">
        <a:off x="1692935" y="2210237"/>
        <a:ext cx="6298562" cy="1340165"/>
      </dsp:txXfrm>
    </dsp:sp>
    <dsp:sp modelId="{9EB8FFCF-EA97-4403-A589-722263751E44}">
      <dsp:nvSpPr>
        <dsp:cNvPr id="0" name=""/>
        <dsp:cNvSpPr/>
      </dsp:nvSpPr>
      <dsp:spPr>
        <a:xfrm>
          <a:off x="242" y="1952091"/>
          <a:ext cx="1692692" cy="1856456"/>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Phase 2</a:t>
          </a:r>
          <a:endParaRPr lang="fr-FR" sz="3200" kern="1200" dirty="0"/>
        </a:p>
      </dsp:txBody>
      <dsp:txXfrm>
        <a:off x="82872" y="2034721"/>
        <a:ext cx="1527432" cy="1691196"/>
      </dsp:txXfrm>
    </dsp:sp>
    <dsp:sp modelId="{1DB72863-363F-43E4-8835-BB67EB9A8D94}">
      <dsp:nvSpPr>
        <dsp:cNvPr id="0" name=""/>
        <dsp:cNvSpPr/>
      </dsp:nvSpPr>
      <dsp:spPr>
        <a:xfrm rot="5400000">
          <a:off x="4144139" y="1651667"/>
          <a:ext cx="1485165" cy="6355862"/>
        </a:xfrm>
        <a:prstGeom prst="round2SameRect">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600" kern="1200" dirty="0" smtClean="0"/>
            <a:t>La force de l’amour : plus forte que la  vie, plus forte que la mort ?</a:t>
          </a:r>
          <a:endParaRPr lang="fr-FR" sz="2600" kern="1200" dirty="0"/>
        </a:p>
      </dsp:txBody>
      <dsp:txXfrm rot="-5400000">
        <a:off x="1708791" y="4159515"/>
        <a:ext cx="6283362" cy="1340165"/>
      </dsp:txXfrm>
    </dsp:sp>
    <dsp:sp modelId="{4EE7A6D7-D083-4C21-BDA1-27EEF828A53D}">
      <dsp:nvSpPr>
        <dsp:cNvPr id="0" name=""/>
        <dsp:cNvSpPr/>
      </dsp:nvSpPr>
      <dsp:spPr>
        <a:xfrm>
          <a:off x="242" y="3901370"/>
          <a:ext cx="1708547" cy="1856456"/>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Phase</a:t>
          </a:r>
        </a:p>
        <a:p>
          <a:pPr lvl="0" algn="ctr" defTabSz="1422400">
            <a:lnSpc>
              <a:spcPct val="90000"/>
            </a:lnSpc>
            <a:spcBef>
              <a:spcPct val="0"/>
            </a:spcBef>
            <a:spcAft>
              <a:spcPct val="35000"/>
            </a:spcAft>
          </a:pPr>
          <a:r>
            <a:rPr lang="fr-FR" sz="3200" kern="1200" dirty="0" smtClean="0"/>
            <a:t>3 </a:t>
          </a:r>
          <a:endParaRPr lang="fr-FR" sz="3200" kern="1200" dirty="0"/>
        </a:p>
      </dsp:txBody>
      <dsp:txXfrm>
        <a:off x="83646" y="3984774"/>
        <a:ext cx="1541739" cy="168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3E0E-EDE8-4F34-A007-E416A9473F23}">
      <dsp:nvSpPr>
        <dsp:cNvPr id="0" name=""/>
        <dsp:cNvSpPr/>
      </dsp:nvSpPr>
      <dsp:spPr>
        <a:xfrm>
          <a:off x="3408613" y="2679366"/>
          <a:ext cx="1412372" cy="148656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j-lt"/>
            </a:rPr>
            <a:t>Division</a:t>
          </a:r>
        </a:p>
        <a:p>
          <a:pPr lvl="0" algn="ctr" defTabSz="889000">
            <a:lnSpc>
              <a:spcPct val="90000"/>
            </a:lnSpc>
            <a:spcBef>
              <a:spcPct val="0"/>
            </a:spcBef>
            <a:spcAft>
              <a:spcPct val="35000"/>
            </a:spcAft>
          </a:pPr>
          <a:r>
            <a:rPr lang="fr-FR" sz="2000" kern="1200" dirty="0" smtClean="0">
              <a:latin typeface="+mj-lt"/>
            </a:rPr>
            <a:t>(2)</a:t>
          </a:r>
          <a:endParaRPr lang="fr-FR" sz="2000" kern="1200" dirty="0">
            <a:latin typeface="+mj-lt"/>
          </a:endParaRPr>
        </a:p>
      </dsp:txBody>
      <dsp:txXfrm>
        <a:off x="3615450" y="2897069"/>
        <a:ext cx="998698" cy="1051161"/>
      </dsp:txXfrm>
    </dsp:sp>
    <dsp:sp modelId="{9E4EE251-AB53-4225-82C4-765A9DD608CF}">
      <dsp:nvSpPr>
        <dsp:cNvPr id="0" name=""/>
        <dsp:cNvSpPr/>
      </dsp:nvSpPr>
      <dsp:spPr>
        <a:xfrm rot="16200000">
          <a:off x="3882950" y="1949340"/>
          <a:ext cx="463699" cy="611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3952505" y="2141174"/>
        <a:ext cx="324589" cy="366835"/>
      </dsp:txXfrm>
    </dsp:sp>
    <dsp:sp modelId="{CA5B6248-7ED3-469A-B332-9EFC55EB7EE9}">
      <dsp:nvSpPr>
        <dsp:cNvPr id="0" name=""/>
        <dsp:cNvSpPr/>
      </dsp:nvSpPr>
      <dsp:spPr>
        <a:xfrm>
          <a:off x="3215692" y="6245"/>
          <a:ext cx="1798215" cy="1798215"/>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solidFill>
                <a:schemeClr val="bg2">
                  <a:lumMod val="20000"/>
                  <a:lumOff val="80000"/>
                </a:schemeClr>
              </a:solidFill>
            </a:rPr>
            <a:t>Origine</a:t>
          </a:r>
        </a:p>
        <a:p>
          <a:pPr lvl="0" algn="ctr" defTabSz="1200150">
            <a:lnSpc>
              <a:spcPct val="90000"/>
            </a:lnSpc>
            <a:spcBef>
              <a:spcPct val="0"/>
            </a:spcBef>
            <a:spcAft>
              <a:spcPct val="35000"/>
            </a:spcAft>
          </a:pPr>
          <a:r>
            <a:rPr lang="fr-FR" sz="2700" kern="1200" dirty="0" smtClean="0">
              <a:solidFill>
                <a:schemeClr val="bg2">
                  <a:lumMod val="20000"/>
                  <a:lumOff val="80000"/>
                </a:schemeClr>
              </a:solidFill>
            </a:rPr>
            <a:t>(1)</a:t>
          </a:r>
          <a:endParaRPr lang="fr-FR" sz="2700" kern="1200" dirty="0">
            <a:solidFill>
              <a:schemeClr val="bg2">
                <a:lumMod val="20000"/>
                <a:lumOff val="80000"/>
              </a:schemeClr>
            </a:solidFill>
          </a:endParaRPr>
        </a:p>
      </dsp:txBody>
      <dsp:txXfrm>
        <a:off x="3479034" y="269587"/>
        <a:ext cx="1271531" cy="1271531"/>
      </dsp:txXfrm>
    </dsp:sp>
    <dsp:sp modelId="{E75A78EE-6CDC-47A5-9E88-9EF35319A903}">
      <dsp:nvSpPr>
        <dsp:cNvPr id="0" name=""/>
        <dsp:cNvSpPr/>
      </dsp:nvSpPr>
      <dsp:spPr>
        <a:xfrm rot="10800000">
          <a:off x="4749869" y="3116953"/>
          <a:ext cx="1026876" cy="611393"/>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4933287" y="3239232"/>
        <a:ext cx="843458" cy="366835"/>
      </dsp:txXfrm>
    </dsp:sp>
    <dsp:sp modelId="{A3384BC1-E80F-4AB9-B8BC-3F06D725F3A2}">
      <dsp:nvSpPr>
        <dsp:cNvPr id="0" name=""/>
        <dsp:cNvSpPr/>
      </dsp:nvSpPr>
      <dsp:spPr>
        <a:xfrm>
          <a:off x="5732988" y="2523542"/>
          <a:ext cx="1798215" cy="1798215"/>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Objet</a:t>
          </a:r>
          <a:endParaRPr lang="fr-FR" sz="2700" kern="1200" dirty="0"/>
        </a:p>
      </dsp:txBody>
      <dsp:txXfrm>
        <a:off x="5996330" y="2786884"/>
        <a:ext cx="1271531" cy="1271531"/>
      </dsp:txXfrm>
    </dsp:sp>
    <dsp:sp modelId="{3646D532-E97E-4B45-85E7-E25EC6F3BC54}">
      <dsp:nvSpPr>
        <dsp:cNvPr id="0" name=""/>
        <dsp:cNvSpPr/>
      </dsp:nvSpPr>
      <dsp:spPr>
        <a:xfrm rot="5400000">
          <a:off x="3882950" y="4284565"/>
          <a:ext cx="463699" cy="611393"/>
        </a:xfrm>
        <a:prstGeom prst="rightArrow">
          <a:avLst>
            <a:gd name="adj1" fmla="val 60000"/>
            <a:gd name="adj2" fmla="val 50000"/>
          </a:avLst>
        </a:prstGeom>
        <a:solidFill>
          <a:schemeClr val="accent2">
            <a:hueOff val="-13442126"/>
            <a:satOff val="5846"/>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3952505" y="4337289"/>
        <a:ext cx="324589" cy="366835"/>
      </dsp:txXfrm>
    </dsp:sp>
    <dsp:sp modelId="{3E18624F-457A-474B-A868-B07BF59F5E98}">
      <dsp:nvSpPr>
        <dsp:cNvPr id="0" name=""/>
        <dsp:cNvSpPr/>
      </dsp:nvSpPr>
      <dsp:spPr>
        <a:xfrm>
          <a:off x="3215692" y="5040838"/>
          <a:ext cx="1798215" cy="1798215"/>
        </a:xfrm>
        <a:prstGeom prst="ellipse">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Union</a:t>
          </a:r>
        </a:p>
        <a:p>
          <a:pPr lvl="0" algn="ctr" defTabSz="1200150">
            <a:lnSpc>
              <a:spcPct val="90000"/>
            </a:lnSpc>
            <a:spcBef>
              <a:spcPct val="0"/>
            </a:spcBef>
            <a:spcAft>
              <a:spcPct val="35000"/>
            </a:spcAft>
          </a:pPr>
          <a:r>
            <a:rPr lang="fr-FR" sz="2700" kern="1200" dirty="0" smtClean="0"/>
            <a:t>(3)</a:t>
          </a:r>
          <a:endParaRPr lang="fr-FR" sz="2700" kern="1200" dirty="0"/>
        </a:p>
      </dsp:txBody>
      <dsp:txXfrm>
        <a:off x="3479034" y="5304180"/>
        <a:ext cx="1271531" cy="1271531"/>
      </dsp:txXfrm>
    </dsp:sp>
    <dsp:sp modelId="{7B53C304-ED40-45AF-AFB3-8EB383C27F14}">
      <dsp:nvSpPr>
        <dsp:cNvPr id="0" name=""/>
        <dsp:cNvSpPr/>
      </dsp:nvSpPr>
      <dsp:spPr>
        <a:xfrm>
          <a:off x="2452852" y="3116953"/>
          <a:ext cx="1026881" cy="611393"/>
        </a:xfrm>
        <a:prstGeom prst="rightArrow">
          <a:avLst>
            <a:gd name="adj1" fmla="val 60000"/>
            <a:gd name="adj2" fmla="val 50000"/>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2452852" y="3239232"/>
        <a:ext cx="843463" cy="366835"/>
      </dsp:txXfrm>
    </dsp:sp>
    <dsp:sp modelId="{2407A892-6F30-43FC-82B6-9538D45E3ED1}">
      <dsp:nvSpPr>
        <dsp:cNvPr id="0" name=""/>
        <dsp:cNvSpPr/>
      </dsp:nvSpPr>
      <dsp:spPr>
        <a:xfrm>
          <a:off x="698395" y="2523542"/>
          <a:ext cx="1798215" cy="179821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Sujet</a:t>
          </a:r>
          <a:endParaRPr lang="fr-FR" sz="2700" kern="1200" dirty="0"/>
        </a:p>
      </dsp:txBody>
      <dsp:txXfrm>
        <a:off x="961737" y="2786884"/>
        <a:ext cx="1271531" cy="127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0DBD-83A5-4BF9-A8CE-4ED4CE717116}">
      <dsp:nvSpPr>
        <dsp:cNvPr id="0" name=""/>
        <dsp:cNvSpPr/>
      </dsp:nvSpPr>
      <dsp:spPr>
        <a:xfrm>
          <a:off x="1975782" y="1937310"/>
          <a:ext cx="1383178" cy="138317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division</a:t>
          </a:r>
          <a:endParaRPr lang="fr-FR" sz="2000" kern="1200" dirty="0"/>
        </a:p>
      </dsp:txBody>
      <dsp:txXfrm>
        <a:off x="2178344" y="2139872"/>
        <a:ext cx="978054" cy="978054"/>
      </dsp:txXfrm>
    </dsp:sp>
    <dsp:sp modelId="{AE6B1B7D-1ADF-4245-B8E8-9E8BD1C83CF9}">
      <dsp:nvSpPr>
        <dsp:cNvPr id="0" name=""/>
        <dsp:cNvSpPr/>
      </dsp:nvSpPr>
      <dsp:spPr>
        <a:xfrm rot="16200000">
          <a:off x="2521230" y="1434703"/>
          <a:ext cx="292283" cy="470280"/>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2565073" y="1572602"/>
        <a:ext cx="204598" cy="282168"/>
      </dsp:txXfrm>
    </dsp:sp>
    <dsp:sp modelId="{DE5FBD9B-6560-4DF6-B5C6-F901033465C9}">
      <dsp:nvSpPr>
        <dsp:cNvPr id="0" name=""/>
        <dsp:cNvSpPr/>
      </dsp:nvSpPr>
      <dsp:spPr>
        <a:xfrm>
          <a:off x="1975782" y="2653"/>
          <a:ext cx="1383178" cy="1383178"/>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origine</a:t>
          </a:r>
          <a:endParaRPr lang="fr-FR" sz="2000" kern="1200" dirty="0"/>
        </a:p>
      </dsp:txBody>
      <dsp:txXfrm>
        <a:off x="2178344" y="205215"/>
        <a:ext cx="978054" cy="978054"/>
      </dsp:txXfrm>
    </dsp:sp>
    <dsp:sp modelId="{58588BFC-1B08-40E3-B6E0-E4F5E096C6C8}">
      <dsp:nvSpPr>
        <dsp:cNvPr id="0" name=""/>
        <dsp:cNvSpPr/>
      </dsp:nvSpPr>
      <dsp:spPr>
        <a:xfrm>
          <a:off x="3480286" y="2393759"/>
          <a:ext cx="292283" cy="470280"/>
        </a:xfrm>
        <a:prstGeom prst="rightArrow">
          <a:avLst>
            <a:gd name="adj1" fmla="val 60000"/>
            <a:gd name="adj2" fmla="val 50000"/>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480286" y="2487815"/>
        <a:ext cx="204598" cy="282168"/>
      </dsp:txXfrm>
    </dsp:sp>
    <dsp:sp modelId="{7EBE9412-B7A9-4C6F-839E-5B0D755A086B}">
      <dsp:nvSpPr>
        <dsp:cNvPr id="0" name=""/>
        <dsp:cNvSpPr/>
      </dsp:nvSpPr>
      <dsp:spPr>
        <a:xfrm>
          <a:off x="3910439" y="1937310"/>
          <a:ext cx="1383178" cy="1383178"/>
        </a:xfrm>
        <a:prstGeom prst="ellipse">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a:t>
          </a:r>
          <a:endParaRPr lang="fr-FR" sz="2000" kern="1200" dirty="0"/>
        </a:p>
      </dsp:txBody>
      <dsp:txXfrm>
        <a:off x="4113001" y="2139872"/>
        <a:ext cx="978054" cy="978054"/>
      </dsp:txXfrm>
    </dsp:sp>
    <dsp:sp modelId="{68DD98D5-2BD7-4046-A63D-49E23F65B942}">
      <dsp:nvSpPr>
        <dsp:cNvPr id="0" name=""/>
        <dsp:cNvSpPr/>
      </dsp:nvSpPr>
      <dsp:spPr>
        <a:xfrm rot="5400000">
          <a:off x="2521230" y="3352816"/>
          <a:ext cx="292283" cy="470280"/>
        </a:xfrm>
        <a:prstGeom prst="rightArrow">
          <a:avLst>
            <a:gd name="adj1" fmla="val 60000"/>
            <a:gd name="adj2" fmla="val 50000"/>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2565073" y="3403030"/>
        <a:ext cx="204598" cy="282168"/>
      </dsp:txXfrm>
    </dsp:sp>
    <dsp:sp modelId="{0DAEDA39-96CC-4DBB-8B86-962DEF06CF35}">
      <dsp:nvSpPr>
        <dsp:cNvPr id="0" name=""/>
        <dsp:cNvSpPr/>
      </dsp:nvSpPr>
      <dsp:spPr>
        <a:xfrm>
          <a:off x="1975782" y="3871967"/>
          <a:ext cx="1383178" cy="1383178"/>
        </a:xfrm>
        <a:prstGeom prst="ellipse">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union</a:t>
          </a:r>
          <a:endParaRPr lang="fr-FR" sz="2000" kern="1200" dirty="0"/>
        </a:p>
      </dsp:txBody>
      <dsp:txXfrm>
        <a:off x="2178344" y="4074529"/>
        <a:ext cx="978054" cy="978054"/>
      </dsp:txXfrm>
    </dsp:sp>
    <dsp:sp modelId="{30D479A8-8CA6-464E-9046-E0C2ABD3A8F1}">
      <dsp:nvSpPr>
        <dsp:cNvPr id="0" name=""/>
        <dsp:cNvSpPr/>
      </dsp:nvSpPr>
      <dsp:spPr>
        <a:xfrm rot="10800000">
          <a:off x="1562173" y="2393759"/>
          <a:ext cx="292283" cy="470280"/>
        </a:xfrm>
        <a:prstGeom prs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1649858" y="2487815"/>
        <a:ext cx="204598" cy="282168"/>
      </dsp:txXfrm>
    </dsp:sp>
    <dsp:sp modelId="{8909CBE2-B7BD-4285-97E9-CD214E9DFA3F}">
      <dsp:nvSpPr>
        <dsp:cNvPr id="0" name=""/>
        <dsp:cNvSpPr/>
      </dsp:nvSpPr>
      <dsp:spPr>
        <a:xfrm>
          <a:off x="41125" y="1937310"/>
          <a:ext cx="1383178" cy="1383178"/>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sujet</a:t>
          </a:r>
          <a:endParaRPr lang="fr-FR" sz="2000" kern="1200" dirty="0"/>
        </a:p>
      </dsp:txBody>
      <dsp:txXfrm>
        <a:off x="243687" y="2139872"/>
        <a:ext cx="978054" cy="978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A963B-4DD4-489A-8BB7-1CCBDE00E252}">
      <dsp:nvSpPr>
        <dsp:cNvPr id="0" name=""/>
        <dsp:cNvSpPr/>
      </dsp:nvSpPr>
      <dsp:spPr>
        <a:xfrm>
          <a:off x="2938354" y="2170004"/>
          <a:ext cx="1548028" cy="154802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Division</a:t>
          </a:r>
          <a:endParaRPr lang="fr-FR" sz="2200" kern="1200" dirty="0"/>
        </a:p>
      </dsp:txBody>
      <dsp:txXfrm>
        <a:off x="3165057" y="2396707"/>
        <a:ext cx="1094622" cy="1094622"/>
      </dsp:txXfrm>
    </dsp:sp>
    <dsp:sp modelId="{30425463-A230-4A07-8A6B-96DCE881F021}">
      <dsp:nvSpPr>
        <dsp:cNvPr id="0" name=""/>
        <dsp:cNvSpPr/>
      </dsp:nvSpPr>
      <dsp:spPr>
        <a:xfrm rot="16200000">
          <a:off x="3548188" y="1606358"/>
          <a:ext cx="328360" cy="526329"/>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597442" y="1760878"/>
        <a:ext cx="229852" cy="315797"/>
      </dsp:txXfrm>
    </dsp:sp>
    <dsp:sp modelId="{3AE5D70B-177C-4B5D-8921-DC6C0F0234B1}">
      <dsp:nvSpPr>
        <dsp:cNvPr id="0" name=""/>
        <dsp:cNvSpPr/>
      </dsp:nvSpPr>
      <dsp:spPr>
        <a:xfrm>
          <a:off x="2938354" y="2427"/>
          <a:ext cx="1548028" cy="1548028"/>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Origine</a:t>
          </a:r>
          <a:endParaRPr lang="fr-FR" sz="2200" kern="1200" dirty="0"/>
        </a:p>
      </dsp:txBody>
      <dsp:txXfrm>
        <a:off x="3165057" y="229130"/>
        <a:ext cx="1094622" cy="1094622"/>
      </dsp:txXfrm>
    </dsp:sp>
    <dsp:sp modelId="{6734F6CA-3520-4104-A07B-0AE946457F94}">
      <dsp:nvSpPr>
        <dsp:cNvPr id="0" name=""/>
        <dsp:cNvSpPr/>
      </dsp:nvSpPr>
      <dsp:spPr>
        <a:xfrm>
          <a:off x="4622684" y="2680854"/>
          <a:ext cx="328360" cy="526329"/>
        </a:xfrm>
        <a:prstGeom prst="rightArrow">
          <a:avLst>
            <a:gd name="adj1" fmla="val 60000"/>
            <a:gd name="adj2" fmla="val 50000"/>
          </a:avLst>
        </a:prstGeom>
        <a:gradFill rotWithShape="0">
          <a:gsLst>
            <a:gs pos="0">
              <a:schemeClr val="accent2">
                <a:hueOff val="-6721063"/>
                <a:satOff val="2923"/>
                <a:lumOff val="850"/>
                <a:alphaOff val="0"/>
                <a:shade val="15000"/>
                <a:satMod val="180000"/>
              </a:schemeClr>
            </a:gs>
            <a:gs pos="50000">
              <a:schemeClr val="accent2">
                <a:hueOff val="-6721063"/>
                <a:satOff val="2923"/>
                <a:lumOff val="850"/>
                <a:alphaOff val="0"/>
                <a:shade val="45000"/>
                <a:satMod val="170000"/>
              </a:schemeClr>
            </a:gs>
            <a:gs pos="70000">
              <a:schemeClr val="accent2">
                <a:hueOff val="-6721063"/>
                <a:satOff val="2923"/>
                <a:lumOff val="850"/>
                <a:alphaOff val="0"/>
                <a:tint val="99000"/>
                <a:shade val="65000"/>
                <a:satMod val="155000"/>
              </a:schemeClr>
            </a:gs>
            <a:gs pos="100000">
              <a:schemeClr val="accent2">
                <a:hueOff val="-6721063"/>
                <a:satOff val="2923"/>
                <a:lumOff val="85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622684" y="2786120"/>
        <a:ext cx="229852" cy="315797"/>
      </dsp:txXfrm>
    </dsp:sp>
    <dsp:sp modelId="{5BD586FB-2FC7-4A88-A2DB-F241919F6286}">
      <dsp:nvSpPr>
        <dsp:cNvPr id="0" name=""/>
        <dsp:cNvSpPr/>
      </dsp:nvSpPr>
      <dsp:spPr>
        <a:xfrm>
          <a:off x="5105931" y="2170004"/>
          <a:ext cx="1548028" cy="1548028"/>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Objet</a:t>
          </a:r>
          <a:endParaRPr lang="fr-FR" sz="2200" kern="1200" dirty="0"/>
        </a:p>
      </dsp:txBody>
      <dsp:txXfrm>
        <a:off x="5332634" y="2396707"/>
        <a:ext cx="1094622" cy="1094622"/>
      </dsp:txXfrm>
    </dsp:sp>
    <dsp:sp modelId="{7DF6BBC2-684C-46C1-A804-AF23412EABD1}">
      <dsp:nvSpPr>
        <dsp:cNvPr id="0" name=""/>
        <dsp:cNvSpPr/>
      </dsp:nvSpPr>
      <dsp:spPr>
        <a:xfrm rot="5400000">
          <a:off x="3548188" y="3755349"/>
          <a:ext cx="328360" cy="526329"/>
        </a:xfrm>
        <a:prstGeom prst="rightArrow">
          <a:avLst>
            <a:gd name="adj1" fmla="val 60000"/>
            <a:gd name="adj2" fmla="val 50000"/>
          </a:avLst>
        </a:prstGeom>
        <a:gradFill rotWithShape="0">
          <a:gsLst>
            <a:gs pos="0">
              <a:schemeClr val="accent2">
                <a:hueOff val="-13442126"/>
                <a:satOff val="5846"/>
                <a:lumOff val="1700"/>
                <a:alphaOff val="0"/>
                <a:shade val="15000"/>
                <a:satMod val="180000"/>
              </a:schemeClr>
            </a:gs>
            <a:gs pos="50000">
              <a:schemeClr val="accent2">
                <a:hueOff val="-13442126"/>
                <a:satOff val="5846"/>
                <a:lumOff val="1700"/>
                <a:alphaOff val="0"/>
                <a:shade val="45000"/>
                <a:satMod val="170000"/>
              </a:schemeClr>
            </a:gs>
            <a:gs pos="70000">
              <a:schemeClr val="accent2">
                <a:hueOff val="-13442126"/>
                <a:satOff val="5846"/>
                <a:lumOff val="1700"/>
                <a:alphaOff val="0"/>
                <a:tint val="99000"/>
                <a:shade val="65000"/>
                <a:satMod val="155000"/>
              </a:schemeClr>
            </a:gs>
            <a:gs pos="100000">
              <a:schemeClr val="accent2">
                <a:hueOff val="-13442126"/>
                <a:satOff val="5846"/>
                <a:lumOff val="170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597442" y="3811361"/>
        <a:ext cx="229852" cy="315797"/>
      </dsp:txXfrm>
    </dsp:sp>
    <dsp:sp modelId="{5E77FB67-97AC-40E6-8AC2-C66883C5673A}">
      <dsp:nvSpPr>
        <dsp:cNvPr id="0" name=""/>
        <dsp:cNvSpPr/>
      </dsp:nvSpPr>
      <dsp:spPr>
        <a:xfrm>
          <a:off x="2938354" y="4337581"/>
          <a:ext cx="1548028" cy="1548028"/>
        </a:xfrm>
        <a:prstGeom prst="ellipse">
          <a:avLst/>
        </a:prstGeom>
        <a:gradFill rotWithShape="0">
          <a:gsLst>
            <a:gs pos="0">
              <a:schemeClr val="accent2">
                <a:hueOff val="-13442126"/>
                <a:satOff val="5846"/>
                <a:lumOff val="1700"/>
                <a:alphaOff val="0"/>
                <a:shade val="15000"/>
                <a:satMod val="180000"/>
              </a:schemeClr>
            </a:gs>
            <a:gs pos="50000">
              <a:schemeClr val="accent2">
                <a:hueOff val="-13442126"/>
                <a:satOff val="5846"/>
                <a:lumOff val="1700"/>
                <a:alphaOff val="0"/>
                <a:shade val="45000"/>
                <a:satMod val="170000"/>
              </a:schemeClr>
            </a:gs>
            <a:gs pos="70000">
              <a:schemeClr val="accent2">
                <a:hueOff val="-13442126"/>
                <a:satOff val="5846"/>
                <a:lumOff val="1700"/>
                <a:alphaOff val="0"/>
                <a:tint val="99000"/>
                <a:shade val="65000"/>
                <a:satMod val="155000"/>
              </a:schemeClr>
            </a:gs>
            <a:gs pos="100000">
              <a:schemeClr val="accent2">
                <a:hueOff val="-13442126"/>
                <a:satOff val="5846"/>
                <a:lumOff val="170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Union</a:t>
          </a:r>
        </a:p>
        <a:p>
          <a:pPr lvl="0" algn="ctr" defTabSz="977900">
            <a:lnSpc>
              <a:spcPct val="90000"/>
            </a:lnSpc>
            <a:spcBef>
              <a:spcPct val="0"/>
            </a:spcBef>
            <a:spcAft>
              <a:spcPct val="35000"/>
            </a:spcAft>
          </a:pPr>
          <a:r>
            <a:rPr lang="fr-FR" sz="2200" kern="1200" dirty="0" smtClean="0"/>
            <a:t>(but)</a:t>
          </a:r>
        </a:p>
      </dsp:txBody>
      <dsp:txXfrm>
        <a:off x="3165057" y="4564284"/>
        <a:ext cx="1094622" cy="1094622"/>
      </dsp:txXfrm>
    </dsp:sp>
    <dsp:sp modelId="{80DD483E-CF47-4E4A-A772-C2BE4E7DBE70}">
      <dsp:nvSpPr>
        <dsp:cNvPr id="0" name=""/>
        <dsp:cNvSpPr/>
      </dsp:nvSpPr>
      <dsp:spPr>
        <a:xfrm rot="10800000">
          <a:off x="2473693" y="2680854"/>
          <a:ext cx="328360" cy="526329"/>
        </a:xfrm>
        <a:prstGeom prst="rightArrow">
          <a:avLst>
            <a:gd name="adj1" fmla="val 60000"/>
            <a:gd name="adj2" fmla="val 50000"/>
          </a:avLst>
        </a:prstGeom>
        <a:gradFill rotWithShape="0">
          <a:gsLst>
            <a:gs pos="0">
              <a:schemeClr val="accent2">
                <a:hueOff val="-20163188"/>
                <a:satOff val="8769"/>
                <a:lumOff val="2550"/>
                <a:alphaOff val="0"/>
                <a:shade val="15000"/>
                <a:satMod val="180000"/>
              </a:schemeClr>
            </a:gs>
            <a:gs pos="50000">
              <a:schemeClr val="accent2">
                <a:hueOff val="-20163188"/>
                <a:satOff val="8769"/>
                <a:lumOff val="2550"/>
                <a:alphaOff val="0"/>
                <a:shade val="45000"/>
                <a:satMod val="170000"/>
              </a:schemeClr>
            </a:gs>
            <a:gs pos="70000">
              <a:schemeClr val="accent2">
                <a:hueOff val="-20163188"/>
                <a:satOff val="8769"/>
                <a:lumOff val="2550"/>
                <a:alphaOff val="0"/>
                <a:tint val="99000"/>
                <a:shade val="65000"/>
                <a:satMod val="155000"/>
              </a:schemeClr>
            </a:gs>
            <a:gs pos="100000">
              <a:schemeClr val="accent2">
                <a:hueOff val="-20163188"/>
                <a:satOff val="8769"/>
                <a:lumOff val="255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2572201" y="2786120"/>
        <a:ext cx="229852" cy="315797"/>
      </dsp:txXfrm>
    </dsp:sp>
    <dsp:sp modelId="{21BD70BF-DD88-4D97-BE1F-688A4D28FB12}">
      <dsp:nvSpPr>
        <dsp:cNvPr id="0" name=""/>
        <dsp:cNvSpPr/>
      </dsp:nvSpPr>
      <dsp:spPr>
        <a:xfrm>
          <a:off x="770777" y="2170004"/>
          <a:ext cx="1548028" cy="1548028"/>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Sujet</a:t>
          </a:r>
          <a:endParaRPr lang="fr-FR" sz="2200" kern="1200" dirty="0"/>
        </a:p>
      </dsp:txBody>
      <dsp:txXfrm>
        <a:off x="997480" y="2396707"/>
        <a:ext cx="1094622" cy="1094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0DBD-83A5-4BF9-A8CE-4ED4CE717116}">
      <dsp:nvSpPr>
        <dsp:cNvPr id="0" name=""/>
        <dsp:cNvSpPr/>
      </dsp:nvSpPr>
      <dsp:spPr>
        <a:xfrm>
          <a:off x="2339753" y="2520279"/>
          <a:ext cx="1104074" cy="1052736"/>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fr-FR" sz="4400" kern="1200" dirty="0"/>
        </a:p>
      </dsp:txBody>
      <dsp:txXfrm>
        <a:off x="2501441" y="2674449"/>
        <a:ext cx="780698" cy="744396"/>
      </dsp:txXfrm>
    </dsp:sp>
    <dsp:sp modelId="{AE6B1B7D-1ADF-4245-B8E8-9E8BD1C83CF9}">
      <dsp:nvSpPr>
        <dsp:cNvPr id="0" name=""/>
        <dsp:cNvSpPr/>
      </dsp:nvSpPr>
      <dsp:spPr>
        <a:xfrm rot="16258883">
          <a:off x="2643782" y="1776511"/>
          <a:ext cx="530682" cy="516568"/>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719940" y="1957299"/>
        <a:ext cx="375712" cy="309940"/>
      </dsp:txXfrm>
    </dsp:sp>
    <dsp:sp modelId="{DE5FBD9B-6560-4DF6-B5C6-F901033465C9}">
      <dsp:nvSpPr>
        <dsp:cNvPr id="0" name=""/>
        <dsp:cNvSpPr/>
      </dsp:nvSpPr>
      <dsp:spPr>
        <a:xfrm>
          <a:off x="2171306" y="0"/>
          <a:ext cx="1519319" cy="151931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mj-lt"/>
            </a:rPr>
            <a:t>Grâce</a:t>
          </a:r>
        </a:p>
        <a:p>
          <a:pPr lvl="0" algn="ctr" defTabSz="711200">
            <a:lnSpc>
              <a:spcPct val="90000"/>
            </a:lnSpc>
            <a:spcBef>
              <a:spcPct val="0"/>
            </a:spcBef>
            <a:spcAft>
              <a:spcPct val="35000"/>
            </a:spcAft>
          </a:pPr>
          <a:r>
            <a:rPr lang="fr-FR" sz="1600" kern="1200" dirty="0" smtClean="0">
              <a:latin typeface="+mj-lt"/>
            </a:rPr>
            <a:t>(Autorité)</a:t>
          </a:r>
          <a:endParaRPr lang="fr-FR" sz="1600" kern="1200" dirty="0">
            <a:latin typeface="+mj-lt"/>
          </a:endParaRPr>
        </a:p>
      </dsp:txBody>
      <dsp:txXfrm>
        <a:off x="2393805" y="222499"/>
        <a:ext cx="1074321" cy="1074321"/>
      </dsp:txXfrm>
    </dsp:sp>
    <dsp:sp modelId="{58588BFC-1B08-40E3-B6E0-E4F5E096C6C8}">
      <dsp:nvSpPr>
        <dsp:cNvPr id="0" name=""/>
        <dsp:cNvSpPr/>
      </dsp:nvSpPr>
      <dsp:spPr>
        <a:xfrm>
          <a:off x="3623593" y="2788363"/>
          <a:ext cx="433069" cy="516568"/>
        </a:xfrm>
        <a:prstGeom prst="rightArrow">
          <a:avLst>
            <a:gd name="adj1" fmla="val 60000"/>
            <a:gd name="adj2" fmla="val 50000"/>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623593" y="2891677"/>
        <a:ext cx="303148" cy="309940"/>
      </dsp:txXfrm>
    </dsp:sp>
    <dsp:sp modelId="{7EBE9412-B7A9-4C6F-839E-5B0D755A086B}">
      <dsp:nvSpPr>
        <dsp:cNvPr id="0" name=""/>
        <dsp:cNvSpPr/>
      </dsp:nvSpPr>
      <dsp:spPr>
        <a:xfrm>
          <a:off x="4260940" y="2286988"/>
          <a:ext cx="1519319" cy="1519319"/>
        </a:xfrm>
        <a:prstGeom prst="ellipse">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objet</a:t>
          </a:r>
          <a:endParaRPr lang="fr-FR" sz="2400" b="1" kern="1200" dirty="0"/>
        </a:p>
      </dsp:txBody>
      <dsp:txXfrm>
        <a:off x="4483439" y="2509487"/>
        <a:ext cx="1074321" cy="1074321"/>
      </dsp:txXfrm>
    </dsp:sp>
    <dsp:sp modelId="{68DD98D5-2BD7-4046-A63D-49E23F65B942}">
      <dsp:nvSpPr>
        <dsp:cNvPr id="0" name=""/>
        <dsp:cNvSpPr/>
      </dsp:nvSpPr>
      <dsp:spPr>
        <a:xfrm rot="5341117">
          <a:off x="2643782" y="3800215"/>
          <a:ext cx="530682" cy="516568"/>
        </a:xfrm>
        <a:prstGeom prst="rightArrow">
          <a:avLst>
            <a:gd name="adj1" fmla="val 60000"/>
            <a:gd name="adj2" fmla="val 50000"/>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719940" y="3826055"/>
        <a:ext cx="375712" cy="309940"/>
      </dsp:txXfrm>
    </dsp:sp>
    <dsp:sp modelId="{0DAEDA39-96CC-4DBB-8B86-962DEF06CF35}">
      <dsp:nvSpPr>
        <dsp:cNvPr id="0" name=""/>
        <dsp:cNvSpPr/>
      </dsp:nvSpPr>
      <dsp:spPr>
        <a:xfrm>
          <a:off x="2171307" y="4573976"/>
          <a:ext cx="1519319" cy="1519319"/>
        </a:xfrm>
        <a:prstGeom prst="ellipse">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Joie</a:t>
          </a:r>
        </a:p>
        <a:p>
          <a:pPr lvl="0" algn="ctr" defTabSz="755650">
            <a:lnSpc>
              <a:spcPct val="90000"/>
            </a:lnSpc>
            <a:spcBef>
              <a:spcPct val="0"/>
            </a:spcBef>
            <a:spcAft>
              <a:spcPct val="35000"/>
            </a:spcAft>
          </a:pPr>
          <a:r>
            <a:rPr lang="fr-FR" sz="1700" kern="1200" dirty="0" smtClean="0"/>
            <a:t>efficacité</a:t>
          </a:r>
          <a:endParaRPr lang="fr-FR" sz="1700" kern="1200" dirty="0"/>
        </a:p>
      </dsp:txBody>
      <dsp:txXfrm>
        <a:off x="2393806" y="4796475"/>
        <a:ext cx="1074321" cy="1074321"/>
      </dsp:txXfrm>
    </dsp:sp>
    <dsp:sp modelId="{30D479A8-8CA6-464E-9046-E0C2ABD3A8F1}">
      <dsp:nvSpPr>
        <dsp:cNvPr id="0" name=""/>
        <dsp:cNvSpPr/>
      </dsp:nvSpPr>
      <dsp:spPr>
        <a:xfrm rot="10800000">
          <a:off x="1726919" y="2788363"/>
          <a:ext cx="433069" cy="516568"/>
        </a:xfrm>
        <a:prstGeom prs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1856840" y="2891677"/>
        <a:ext cx="303148" cy="309940"/>
      </dsp:txXfrm>
    </dsp:sp>
    <dsp:sp modelId="{8909CBE2-B7BD-4285-97E9-CD214E9DFA3F}">
      <dsp:nvSpPr>
        <dsp:cNvPr id="0" name=""/>
        <dsp:cNvSpPr/>
      </dsp:nvSpPr>
      <dsp:spPr>
        <a:xfrm>
          <a:off x="3321" y="2286988"/>
          <a:ext cx="1519319" cy="1519319"/>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Sujet</a:t>
          </a:r>
          <a:endParaRPr lang="fr-FR" sz="2400" b="1" kern="1200" dirty="0"/>
        </a:p>
      </dsp:txBody>
      <dsp:txXfrm>
        <a:off x="225820" y="2509487"/>
        <a:ext cx="1074321" cy="10743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380867-4941-4112-AF51-8E732B680988}" type="datetimeFigureOut">
              <a:rPr lang="fr-FR" smtClean="0"/>
              <a:t>06/06/2014</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B82549-5580-4554-8023-EDC14D12A2AB}"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06/06/2014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555810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4380867-4941-4112-AF51-8E732B680988}" type="datetimeFigureOut">
              <a:rPr lang="fr-FR" smtClean="0"/>
              <a:t>06/06/2014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380867-4941-4112-AF51-8E732B680988}" type="datetimeFigureOut">
              <a:rPr lang="fr-FR" smtClean="0"/>
              <a:t>06/06/2014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06/06/2014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4380867-4941-4112-AF51-8E732B680988}" type="datetimeFigureOut">
              <a:rPr lang="fr-FR" smtClean="0"/>
              <a:t>06/06/2014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380867-4941-4112-AF51-8E732B680988}" type="datetimeFigureOut">
              <a:rPr lang="fr-FR" smtClean="0"/>
              <a:t>06/06/2014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80867-4941-4112-AF51-8E732B680988}" type="datetimeFigureOut">
              <a:rPr lang="fr-FR" smtClean="0"/>
              <a:t>06/06/2014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06/06/2014</a:t>
            </a:fld>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380867-4941-4112-AF51-8E732B680988}" type="datetimeFigureOut">
              <a:rPr lang="fr-FR" smtClean="0"/>
              <a:t>06/06/2014</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380867-4941-4112-AF51-8E732B680988}" type="datetimeFigureOut">
              <a:rPr lang="fr-FR" smtClean="0"/>
              <a:t>06/06/2014</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B82549-5580-4554-8023-EDC14D12A2A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7.storage.canalblog.com/77/50/599939/86643173_o.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fr.wikipedia.org/wiki/P%C3%A9riode_de_r%C3%A9volution#cite_note-NasaFS-1" TargetMode="External"/><Relationship Id="rId7" Type="http://schemas.openxmlformats.org/officeDocument/2006/relationships/hyperlink" Target="http://www.google.fr/imgres?newwindow=1&amp;sa=X&amp;biw=1024&amp;bih=677&amp;tbm=isch&amp;tbnid=rOaHF70s7214sM:&amp;imgrefurl=http://www.webquest.hawaii.edu/kahihi/sciencedictionary/R/revolution.php&amp;docid=azHoFUHCNxP09M&amp;imgurl=http://www.webquest.hawaii.edu/kahihi/sciencedictionary/images/revolution.png&amp;w=727&amp;h=222&amp;ei=rBASU5O4DsyS1AWXl4CoCQ&amp;zoom=1" TargetMode="External"/><Relationship Id="rId2" Type="http://schemas.openxmlformats.org/officeDocument/2006/relationships/hyperlink" Target="http://fr.wikipedia.org/wiki/Jupiter_(plan%C3%A8te)" TargetMode="External"/><Relationship Id="rId1" Type="http://schemas.openxmlformats.org/officeDocument/2006/relationships/slideLayout" Target="../slideLayouts/slideLayout7.xml"/><Relationship Id="rId6" Type="http://schemas.openxmlformats.org/officeDocument/2006/relationships/hyperlink" Target="http://fr.wikipedia.org/wiki/Neptune_(plan%C3%A8te)" TargetMode="External"/><Relationship Id="rId5" Type="http://schemas.openxmlformats.org/officeDocument/2006/relationships/hyperlink" Target="http://fr.wikipedia.org/wiki/Uranus_(plan%C3%A8te)" TargetMode="External"/><Relationship Id="rId4" Type="http://schemas.openxmlformats.org/officeDocument/2006/relationships/hyperlink" Target="http://fr.wikipedia.org/wiki/Saturne_(plan%C3%A8t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nge-souris-love.skyrock.com/photo.html?id_article=3121479971&amp;id_article_media=37122445" TargetMode="External"/><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gif"/><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4.bp.blogspot.com/-BxJzKO1rWUQ/TyBATzUCn-I/AAAAAAAABvA/v1FBoppFoZI/s1600/fff-ava-gardner.jpg" TargetMode="External"/><Relationship Id="rId4" Type="http://schemas.openxmlformats.org/officeDocument/2006/relationships/image" Target="../media/image28.jpeg"/><Relationship Id="rId9"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644008" y="764704"/>
            <a:ext cx="3456384" cy="892265"/>
          </a:xfrm>
        </p:spPr>
        <p:txBody>
          <a:bodyPr>
            <a:normAutofit/>
          </a:bodyPr>
          <a:lstStyle/>
          <a:p>
            <a:pPr algn="ctr"/>
            <a:r>
              <a:rPr lang="fr-FR" sz="2400" b="1" dirty="0" smtClean="0">
                <a:solidFill>
                  <a:schemeClr val="bg1"/>
                </a:solidFill>
              </a:rPr>
              <a:t>Parole Donnée N° 190</a:t>
            </a:r>
            <a:br>
              <a:rPr lang="fr-FR" sz="2400" b="1" dirty="0" smtClean="0">
                <a:solidFill>
                  <a:schemeClr val="bg1"/>
                </a:solidFill>
              </a:rPr>
            </a:br>
            <a:r>
              <a:rPr lang="fr-FR" sz="2400" b="1" dirty="0" smtClean="0">
                <a:solidFill>
                  <a:schemeClr val="bg1"/>
                </a:solidFill>
              </a:rPr>
              <a:t>Mercredi 14 mai 2014</a:t>
            </a:r>
            <a:endParaRPr lang="fr-FR" sz="2400" b="1" dirty="0">
              <a:solidFill>
                <a:schemeClr val="bg1"/>
              </a:solidFill>
            </a:endParaRPr>
          </a:p>
        </p:txBody>
      </p:sp>
      <p:sp>
        <p:nvSpPr>
          <p:cNvPr id="5" name="Sous-titre 4"/>
          <p:cNvSpPr>
            <a:spLocks noGrp="1"/>
          </p:cNvSpPr>
          <p:nvPr>
            <p:ph type="subTitle" idx="1"/>
          </p:nvPr>
        </p:nvSpPr>
        <p:spPr>
          <a:xfrm>
            <a:off x="4644008" y="5725375"/>
            <a:ext cx="3600400" cy="478211"/>
          </a:xfrm>
        </p:spPr>
        <p:txBody>
          <a:bodyPr>
            <a:normAutofit/>
          </a:bodyPr>
          <a:lstStyle/>
          <a:p>
            <a:pPr algn="ctr"/>
            <a:r>
              <a:rPr lang="fr-FR" sz="2000" b="1" dirty="0" smtClean="0">
                <a:solidFill>
                  <a:srgbClr val="FF0000"/>
                </a:solidFill>
              </a:rPr>
              <a:t>Les semaines de l’Energie</a:t>
            </a:r>
            <a:endParaRPr lang="fr-FR" sz="2000" b="1" dirty="0">
              <a:solidFill>
                <a:srgbClr val="FF0000"/>
              </a:solidFill>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19891"/>
          <a:stretch/>
        </p:blipFill>
        <p:spPr>
          <a:xfrm>
            <a:off x="107504" y="116633"/>
            <a:ext cx="4348149" cy="6150526"/>
          </a:xfrm>
          <a:prstGeom prst="rect">
            <a:avLst/>
          </a:prstGeom>
        </p:spPr>
      </p:pic>
      <p:sp>
        <p:nvSpPr>
          <p:cNvPr id="3" name="Rectangle 2"/>
          <p:cNvSpPr/>
          <p:nvPr/>
        </p:nvSpPr>
        <p:spPr>
          <a:xfrm>
            <a:off x="4644008" y="2328239"/>
            <a:ext cx="3456384" cy="3046988"/>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tileRect/>
          </a:gradFill>
        </p:spPr>
        <p:txBody>
          <a:bodyPr wrap="square">
            <a:spAutoFit/>
          </a:bodyPr>
          <a:lstStyle/>
          <a:p>
            <a:pPr algn="ctr"/>
            <a:r>
              <a:rPr lang="fr-FR" sz="1600" b="1" dirty="0" smtClean="0">
                <a:solidFill>
                  <a:srgbClr val="0070C0"/>
                </a:solidFill>
                <a:effectLst>
                  <a:outerShdw blurRad="38100" dist="38100" dir="2700000" algn="tl">
                    <a:srgbClr val="000000">
                      <a:alpha val="43137"/>
                    </a:srgbClr>
                  </a:outerShdw>
                </a:effectLst>
              </a:rPr>
              <a:t>         «</a:t>
            </a:r>
            <a:r>
              <a:rPr lang="fr-FR" sz="1600" b="1" dirty="0">
                <a:solidFill>
                  <a:srgbClr val="0070C0"/>
                </a:solidFill>
                <a:effectLst>
                  <a:outerShdw blurRad="38100" dist="38100" dir="2700000" algn="tl">
                    <a:srgbClr val="000000">
                      <a:alpha val="43137"/>
                    </a:srgbClr>
                  </a:outerShdw>
                </a:effectLst>
              </a:rPr>
              <a:t> La vie </a:t>
            </a:r>
            <a:r>
              <a:rPr lang="fr-FR" sz="1600" b="1" dirty="0" smtClean="0">
                <a:solidFill>
                  <a:srgbClr val="0070C0"/>
                </a:solidFill>
                <a:effectLst>
                  <a:outerShdw blurRad="38100" dist="38100" dir="2700000" algn="tl">
                    <a:srgbClr val="000000">
                      <a:alpha val="43137"/>
                    </a:srgbClr>
                  </a:outerShdw>
                </a:effectLst>
              </a:rPr>
              <a:t>engendre la</a:t>
            </a:r>
            <a:r>
              <a:rPr lang="fr-FR" sz="1600" b="1" dirty="0">
                <a:solidFill>
                  <a:srgbClr val="0070C0"/>
                </a:solidFill>
                <a:effectLst>
                  <a:outerShdw blurRad="38100" dist="38100" dir="2700000" algn="tl">
                    <a:srgbClr val="000000">
                      <a:alpha val="43137"/>
                    </a:srgbClr>
                  </a:outerShdw>
                </a:effectLst>
              </a:rPr>
              <a:t> vie. </a:t>
            </a:r>
            <a:r>
              <a:rPr lang="fr-FR" sz="1600" b="1" dirty="0" smtClean="0">
                <a:solidFill>
                  <a:srgbClr val="0070C0"/>
                </a:solidFill>
                <a:effectLst>
                  <a:outerShdw blurRad="38100" dist="38100" dir="2700000" algn="tl">
                    <a:srgbClr val="000000">
                      <a:alpha val="43137"/>
                    </a:srgbClr>
                  </a:outerShdw>
                </a:effectLst>
              </a:rPr>
              <a:t>’énergie</a:t>
            </a:r>
            <a:r>
              <a:rPr lang="fr-FR" sz="1600" b="1" dirty="0">
                <a:solidFill>
                  <a:srgbClr val="0070C0"/>
                </a:solidFill>
                <a:effectLst>
                  <a:outerShdw blurRad="38100" dist="38100" dir="2700000" algn="tl">
                    <a:srgbClr val="000000">
                      <a:alpha val="43137"/>
                    </a:srgbClr>
                  </a:outerShdw>
                </a:effectLst>
              </a:rPr>
              <a:t> produit l’énergie. C’est en se dépensant soi-même que l’on devient riche. » disait Sarah Bernhardt. Pour surmonter la crise, des économies d’énergie sont souhaitables, mais l’amour durable est un capital qui augmente en se dépensant, en donnant. Cherchons à nous investir et à investir dans les autres</a:t>
            </a:r>
          </a:p>
        </p:txBody>
      </p:sp>
    </p:spTree>
    <p:extLst>
      <p:ext uri="{BB962C8B-B14F-4D97-AF65-F5344CB8AC3E}">
        <p14:creationId xmlns:p14="http://schemas.microsoft.com/office/powerpoint/2010/main" val="41496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780928"/>
            <a:ext cx="8686800" cy="1095600"/>
          </a:xfrm>
        </p:spPr>
        <p:txBody>
          <a:bodyPr/>
          <a:lstStyle/>
          <a:p>
            <a:r>
              <a:rPr lang="fr-FR" dirty="0" smtClean="0"/>
              <a:t>Exposé de Laurent </a:t>
            </a:r>
            <a:r>
              <a:rPr lang="fr-FR" dirty="0" err="1" smtClean="0"/>
              <a:t>Ladouce</a:t>
            </a:r>
            <a:endParaRPr lang="fr-FR" dirty="0"/>
          </a:p>
        </p:txBody>
      </p:sp>
      <p:sp>
        <p:nvSpPr>
          <p:cNvPr id="5" name="Espace réservé du texte 4"/>
          <p:cNvSpPr>
            <a:spLocks noGrp="1"/>
          </p:cNvSpPr>
          <p:nvPr>
            <p:ph type="body" idx="1"/>
          </p:nvPr>
        </p:nvSpPr>
        <p:spPr>
          <a:xfrm>
            <a:off x="439604" y="18882"/>
            <a:ext cx="8694000" cy="639762"/>
          </a:xfrm>
        </p:spPr>
        <p:txBody>
          <a:bodyPr/>
          <a:lstStyle/>
          <a:p>
            <a:r>
              <a:rPr lang="fr-FR" dirty="0" smtClean="0"/>
              <a:t>Deuxième Partie</a:t>
            </a:r>
            <a:endParaRPr lang="fr-FR" dirty="0"/>
          </a:p>
        </p:txBody>
      </p:sp>
    </p:spTree>
    <p:extLst>
      <p:ext uri="{BB962C8B-B14F-4D97-AF65-F5344CB8AC3E}">
        <p14:creationId xmlns:p14="http://schemas.microsoft.com/office/powerpoint/2010/main" val="25619678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96379701"/>
              </p:ext>
            </p:extLst>
          </p:nvPr>
        </p:nvGraphicFramePr>
        <p:xfrm>
          <a:off x="539552" y="764704"/>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6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716016" y="1"/>
            <a:ext cx="3304572" cy="548680"/>
          </a:xfrm>
        </p:spPr>
        <p:txBody>
          <a:bodyPr>
            <a:noAutofit/>
          </a:bodyPr>
          <a:lstStyle/>
          <a:p>
            <a:pPr algn="ctr"/>
            <a:r>
              <a:rPr lang="fr-FR" sz="3600" b="1" dirty="0" smtClean="0">
                <a:solidFill>
                  <a:schemeClr val="bg1"/>
                </a:solidFill>
              </a:rPr>
              <a:t>Phase 1</a:t>
            </a:r>
            <a:endParaRPr lang="fr-FR" sz="3600" b="1" dirty="0">
              <a:solidFill>
                <a:schemeClr val="bg1"/>
              </a:solidFill>
            </a:endParaRPr>
          </a:p>
        </p:txBody>
      </p:sp>
      <p:sp>
        <p:nvSpPr>
          <p:cNvPr id="6" name="Espace réservé du texte 5"/>
          <p:cNvSpPr>
            <a:spLocks noGrp="1"/>
          </p:cNvSpPr>
          <p:nvPr>
            <p:ph type="body" sz="half" idx="2"/>
          </p:nvPr>
        </p:nvSpPr>
        <p:spPr>
          <a:xfrm>
            <a:off x="4736592" y="3197323"/>
            <a:ext cx="3363800" cy="2823965"/>
          </a:xfrm>
        </p:spPr>
        <p:txBody>
          <a:bodyPr>
            <a:normAutofit fontScale="92500" lnSpcReduction="10000"/>
          </a:bodyPr>
          <a:lstStyle/>
          <a:p>
            <a:pPr algn="ctr"/>
            <a:r>
              <a:rPr lang="fr-FR" sz="3600" dirty="0"/>
              <a:t>L’analogie entre l’énergie inépuisable et le Mouvement Perpétuel en physique</a:t>
            </a:r>
          </a:p>
          <a:p>
            <a:endParaRPr lang="fr-FR" dirty="0"/>
          </a:p>
        </p:txBody>
      </p:sp>
      <p:pic>
        <p:nvPicPr>
          <p:cNvPr id="3075" name="Picture 3" descr="http://logicipc.chez.com/science/images/mouvement_perpetuel_01_ro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36" y="676308"/>
            <a:ext cx="3384376" cy="504203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p:cNvSpPr>
            <a:spLocks noGrp="1"/>
          </p:cNvSpPr>
          <p:nvPr>
            <p:ph idx="1"/>
          </p:nvPr>
        </p:nvSpPr>
        <p:spPr>
          <a:xfrm>
            <a:off x="971236" y="5718338"/>
            <a:ext cx="3384376" cy="518974"/>
          </a:xfrm>
        </p:spPr>
        <p:txBody>
          <a:bodyPr>
            <a:normAutofit fontScale="70000" lnSpcReduction="20000"/>
          </a:bodyPr>
          <a:lstStyle/>
          <a:p>
            <a:pPr marL="68580" indent="0">
              <a:buNone/>
            </a:pPr>
            <a:r>
              <a:rPr lang="fr-FR" dirty="0" smtClean="0"/>
              <a:t>Roue à mouvement perpétuel d’Aldo Costa</a:t>
            </a:r>
            <a:endParaRPr lang="fr-FR" dirty="0"/>
          </a:p>
        </p:txBody>
      </p:sp>
    </p:spTree>
    <p:extLst>
      <p:ext uri="{BB962C8B-B14F-4D97-AF65-F5344CB8AC3E}">
        <p14:creationId xmlns:p14="http://schemas.microsoft.com/office/powerpoint/2010/main" val="39567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ouvement-perpetuel.tpe-lycee.fr/IMG/jp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2996952"/>
            <a:ext cx="7848873" cy="31573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9360" y="818208"/>
            <a:ext cx="7992888" cy="1200329"/>
          </a:xfrm>
          <a:prstGeom prst="rect">
            <a:avLst/>
          </a:prstGeom>
        </p:spPr>
        <p:txBody>
          <a:bodyPr wrap="square">
            <a:spAutoFit/>
          </a:bodyPr>
          <a:lstStyle/>
          <a:p>
            <a:r>
              <a:rPr lang="fr-FR" dirty="0"/>
              <a:t>M</a:t>
            </a:r>
            <a:r>
              <a:rPr lang="fr-FR" dirty="0" smtClean="0"/>
              <a:t>ouvement</a:t>
            </a:r>
            <a:r>
              <a:rPr lang="fr-FR" dirty="0"/>
              <a:t>, au sein d'un système, capable de durer indéfiniment sans apport extérieur d'énergie ou de matière, ni transformation irréversible du système. </a:t>
            </a:r>
            <a:r>
              <a:rPr lang="fr-FR" b="1" dirty="0"/>
              <a:t>Le travail de la machine dégagerait l’énergie nécessaire pour la relancer sans fin. </a:t>
            </a:r>
          </a:p>
        </p:txBody>
      </p:sp>
      <p:sp>
        <p:nvSpPr>
          <p:cNvPr id="3" name="Rectangle 2"/>
          <p:cNvSpPr/>
          <p:nvPr/>
        </p:nvSpPr>
        <p:spPr>
          <a:xfrm>
            <a:off x="4716016" y="43934"/>
            <a:ext cx="3600666" cy="461665"/>
          </a:xfrm>
          <a:prstGeom prst="rect">
            <a:avLst/>
          </a:prstGeom>
        </p:spPr>
        <p:txBody>
          <a:bodyPr wrap="none">
            <a:spAutoFit/>
          </a:bodyPr>
          <a:lstStyle/>
          <a:p>
            <a:r>
              <a:rPr lang="fr-FR" sz="2400" b="1" dirty="0">
                <a:solidFill>
                  <a:schemeClr val="bg1"/>
                </a:solidFill>
              </a:rPr>
              <a:t>Mouvement perpétuel</a:t>
            </a:r>
            <a:r>
              <a:rPr lang="fr-FR" sz="2400" dirty="0">
                <a:solidFill>
                  <a:schemeClr val="bg1"/>
                </a:solidFill>
              </a:rPr>
              <a:t> </a:t>
            </a:r>
          </a:p>
        </p:txBody>
      </p:sp>
    </p:spTree>
    <p:extLst>
      <p:ext uri="{BB962C8B-B14F-4D97-AF65-F5344CB8AC3E}">
        <p14:creationId xmlns:p14="http://schemas.microsoft.com/office/powerpoint/2010/main" val="394463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764704"/>
            <a:ext cx="8136904" cy="5760640"/>
          </a:xfrm>
        </p:spPr>
        <p:txBody>
          <a:bodyPr>
            <a:normAutofit fontScale="92500"/>
          </a:bodyPr>
          <a:lstStyle/>
          <a:p>
            <a:r>
              <a:rPr lang="fr-FR" dirty="0" smtClean="0"/>
              <a:t>Depuis </a:t>
            </a:r>
            <a:r>
              <a:rPr lang="fr-FR" dirty="0"/>
              <a:t>la Renaissance, des inventeurs </a:t>
            </a:r>
            <a:r>
              <a:rPr lang="fr-FR" dirty="0" smtClean="0"/>
              <a:t>ont </a:t>
            </a:r>
            <a:r>
              <a:rPr lang="fr-FR" dirty="0"/>
              <a:t>tenté de construire des systèmes mécaniques aptes à perpétuer leur mouvement, pensant qu'ils pourraient constituer une source illimitée de travail</a:t>
            </a:r>
            <a:r>
              <a:rPr lang="fr-FR" dirty="0" smtClean="0"/>
              <a:t>.</a:t>
            </a:r>
          </a:p>
          <a:p>
            <a:r>
              <a:rPr lang="fr-FR" dirty="0"/>
              <a:t>On sait que si un mouvement perpétuel peut exister (en théorie) sans aucune énergie apportée, il ne peut devenir </a:t>
            </a:r>
            <a:r>
              <a:rPr lang="fr-FR" dirty="0" smtClean="0"/>
              <a:t>une  </a:t>
            </a:r>
            <a:r>
              <a:rPr lang="fr-FR" i="1" dirty="0" smtClean="0"/>
              <a:t>source</a:t>
            </a:r>
            <a:r>
              <a:rPr lang="fr-FR" dirty="0"/>
              <a:t> d'énergie : en effet, cela revient à en consommer sans en avoir ajouté, alors que d'après le premier principe de la thermodynamique elle ne peut ni être créée ni être détruite mais uniquement être transformée. L'obtention d'un « moteur perpétuel », source d'énergie utilisant un mouvement perpétuel, est donc </a:t>
            </a:r>
            <a:r>
              <a:rPr lang="fr-FR" dirty="0" smtClean="0"/>
              <a:t>impossible.</a:t>
            </a:r>
          </a:p>
          <a:p>
            <a:r>
              <a:rPr lang="fr-FR" dirty="0" smtClean="0"/>
              <a:t>Malgré cela, certains continuent à chercher, comme </a:t>
            </a:r>
            <a:r>
              <a:rPr lang="fr-FR" dirty="0"/>
              <a:t>John Roy Robert </a:t>
            </a:r>
            <a:r>
              <a:rPr lang="fr-FR" dirty="0" err="1"/>
              <a:t>Searl</a:t>
            </a:r>
            <a:r>
              <a:rPr lang="fr-FR" dirty="0"/>
              <a:t> </a:t>
            </a:r>
            <a:r>
              <a:rPr lang="fr-FR" dirty="0" smtClean="0"/>
              <a:t>(voir diapos suivantes)</a:t>
            </a:r>
            <a:r>
              <a:rPr lang="fr-FR" dirty="0"/>
              <a:t/>
            </a:r>
            <a:br>
              <a:rPr lang="fr-FR" dirty="0"/>
            </a:br>
            <a:endParaRPr lang="fr-FR" dirty="0"/>
          </a:p>
          <a:p>
            <a:endParaRPr lang="fr-FR" dirty="0"/>
          </a:p>
        </p:txBody>
      </p:sp>
    </p:spTree>
    <p:extLst>
      <p:ext uri="{BB962C8B-B14F-4D97-AF65-F5344CB8AC3E}">
        <p14:creationId xmlns:p14="http://schemas.microsoft.com/office/powerpoint/2010/main" val="289185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08912" cy="936104"/>
          </a:xfrm>
        </p:spPr>
        <p:txBody>
          <a:bodyPr>
            <a:normAutofit/>
          </a:bodyPr>
          <a:lstStyle/>
          <a:p>
            <a:r>
              <a:rPr lang="fr-FR" sz="2800" dirty="0" smtClean="0"/>
              <a:t>Mouvement perpétuel à aimants permanents</a:t>
            </a:r>
            <a:br>
              <a:rPr lang="fr-FR" sz="2800" dirty="0" smtClean="0"/>
            </a:br>
            <a:r>
              <a:rPr lang="fr-FR" sz="2400" dirty="0"/>
              <a:t>John Roy Robert </a:t>
            </a:r>
            <a:r>
              <a:rPr lang="fr-FR" sz="2400" dirty="0" err="1"/>
              <a:t>Searl</a:t>
            </a:r>
            <a:r>
              <a:rPr lang="fr-FR" sz="2400" dirty="0"/>
              <a:t> </a:t>
            </a:r>
            <a:r>
              <a:rPr lang="fr-FR" sz="2400" dirty="0" smtClean="0"/>
              <a:t>(1932 - </a:t>
            </a:r>
            <a:endParaRPr lang="fr-FR" sz="2800" dirty="0"/>
          </a:p>
        </p:txBody>
      </p:sp>
      <p:sp>
        <p:nvSpPr>
          <p:cNvPr id="3" name="Espace réservé du contenu 2"/>
          <p:cNvSpPr>
            <a:spLocks noGrp="1"/>
          </p:cNvSpPr>
          <p:nvPr>
            <p:ph idx="1"/>
          </p:nvPr>
        </p:nvSpPr>
        <p:spPr>
          <a:xfrm>
            <a:off x="467544" y="1916832"/>
            <a:ext cx="8208912" cy="4608512"/>
          </a:xfrm>
        </p:spPr>
        <p:txBody>
          <a:bodyPr>
            <a:normAutofit fontScale="92500" lnSpcReduction="20000"/>
          </a:bodyPr>
          <a:lstStyle/>
          <a:p>
            <a:r>
              <a:rPr lang="fr-FR" dirty="0"/>
              <a:t>A quatorze ans, </a:t>
            </a:r>
            <a:r>
              <a:rPr lang="fr-FR" dirty="0" err="1" smtClean="0"/>
              <a:t>Searl</a:t>
            </a:r>
            <a:r>
              <a:rPr lang="fr-FR" dirty="0" smtClean="0"/>
              <a:t> construisit le </a:t>
            </a:r>
            <a:r>
              <a:rPr lang="fr-FR" dirty="0"/>
              <a:t>"SEG", </a:t>
            </a:r>
            <a:r>
              <a:rPr lang="fr-FR" dirty="0" smtClean="0"/>
              <a:t>(</a:t>
            </a:r>
            <a:r>
              <a:rPr lang="fr-FR" i="1" dirty="0" err="1" smtClean="0"/>
              <a:t>Searl</a:t>
            </a:r>
            <a:r>
              <a:rPr lang="fr-FR" i="1" dirty="0" smtClean="0"/>
              <a:t> </a:t>
            </a:r>
            <a:r>
              <a:rPr lang="fr-FR" i="1" dirty="0" err="1"/>
              <a:t>Effect</a:t>
            </a:r>
            <a:r>
              <a:rPr lang="fr-FR" i="1" dirty="0"/>
              <a:t> </a:t>
            </a:r>
            <a:r>
              <a:rPr lang="fr-FR" i="1" dirty="0" err="1" smtClean="0"/>
              <a:t>Generator</a:t>
            </a:r>
            <a:r>
              <a:rPr lang="fr-FR" i="1" dirty="0" smtClean="0"/>
              <a:t> ou </a:t>
            </a:r>
            <a:r>
              <a:rPr lang="fr-FR" i="1" dirty="0" err="1" smtClean="0"/>
              <a:t>Space</a:t>
            </a:r>
            <a:r>
              <a:rPr lang="fr-FR" i="1" dirty="0" smtClean="0"/>
              <a:t> </a:t>
            </a:r>
            <a:r>
              <a:rPr lang="fr-FR" i="1" dirty="0" err="1"/>
              <a:t>Energy</a:t>
            </a:r>
            <a:r>
              <a:rPr lang="fr-FR" i="1" dirty="0"/>
              <a:t> </a:t>
            </a:r>
            <a:r>
              <a:rPr lang="fr-FR" i="1" dirty="0" err="1" smtClean="0"/>
              <a:t>Generator</a:t>
            </a:r>
            <a:r>
              <a:rPr lang="fr-FR" dirty="0"/>
              <a:t>)</a:t>
            </a:r>
            <a:r>
              <a:rPr lang="fr-FR" dirty="0" smtClean="0"/>
              <a:t>, « générateur </a:t>
            </a:r>
            <a:r>
              <a:rPr lang="fr-FR" dirty="0"/>
              <a:t>d'énergie à partir du </a:t>
            </a:r>
            <a:r>
              <a:rPr lang="fr-FR" dirty="0" smtClean="0"/>
              <a:t>vide », en </a:t>
            </a:r>
            <a:r>
              <a:rPr lang="fr-FR" dirty="0"/>
              <a:t>montant des systèmes rotatifs composé d'une combinaison d'éléments en cuivre et d'aimants</a:t>
            </a:r>
            <a:r>
              <a:rPr lang="fr-FR" dirty="0" smtClean="0"/>
              <a:t>. </a:t>
            </a:r>
            <a:r>
              <a:rPr lang="fr-FR" dirty="0"/>
              <a:t>Quand le SEG accélérait, un champ magnétique se développait autour de lui, il perdait de sa masse, sa gravité se trouvait modifié, et il décollait et se mettait à percuter le plafond, à la grande surprise des deux témoins, qui comptaient sur la découverte d'un générateur d'énergie et non d'un engin volant.</a:t>
            </a:r>
            <a:br>
              <a:rPr lang="fr-FR" dirty="0"/>
            </a:br>
            <a:r>
              <a:rPr lang="fr-FR" dirty="0"/>
              <a:t/>
            </a:r>
            <a:br>
              <a:rPr lang="fr-FR" dirty="0"/>
            </a:br>
            <a:r>
              <a:rPr lang="fr-FR" dirty="0"/>
              <a:t>Le SEG resta fiché dans le plafond jusqu'à ce qu'il le traverse, puis le toit, et disparaisse ensuite dans le ciel. Six modèles furent définitivement perdus de cette manière. </a:t>
            </a:r>
            <a:r>
              <a:rPr lang="fr-FR" dirty="0" err="1"/>
              <a:t>Searl</a:t>
            </a:r>
            <a:r>
              <a:rPr lang="fr-FR" dirty="0"/>
              <a:t> ne savait pas comment contenir et contrôler le champ produit, qui était d'une très forte </a:t>
            </a:r>
            <a:r>
              <a:rPr lang="fr-FR" dirty="0" smtClean="0"/>
              <a:t>puissance</a:t>
            </a:r>
            <a:r>
              <a:rPr lang="fr-FR" dirty="0"/>
              <a:t> </a:t>
            </a:r>
            <a:r>
              <a:rPr lang="fr-FR" dirty="0" smtClean="0"/>
              <a:t>(…)</a:t>
            </a:r>
            <a:endParaRPr lang="fr-FR" dirty="0"/>
          </a:p>
        </p:txBody>
      </p:sp>
    </p:spTree>
    <p:extLst>
      <p:ext uri="{BB962C8B-B14F-4D97-AF65-F5344CB8AC3E}">
        <p14:creationId xmlns:p14="http://schemas.microsoft.com/office/powerpoint/2010/main" val="327522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g0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330" y="908720"/>
            <a:ext cx="5778134" cy="3773818"/>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83827" y="1988840"/>
            <a:ext cx="2273165" cy="1938992"/>
          </a:xfrm>
          <a:prstGeom prst="rect">
            <a:avLst/>
          </a:prstGeom>
        </p:spPr>
        <p:txBody>
          <a:bodyPr wrap="square">
            <a:spAutoFit/>
          </a:bodyPr>
          <a:lstStyle/>
          <a:p>
            <a:pPr algn="ctr"/>
            <a:r>
              <a:rPr lang="fr-FR" sz="2400" dirty="0">
                <a:solidFill>
                  <a:srgbClr val="000000"/>
                </a:solidFill>
                <a:latin typeface="Bodoni MT Condensed" pitchFamily="18" charset="0"/>
              </a:rPr>
              <a:t>Une production d'énergie illimitée, combinant force antigravitationnelle </a:t>
            </a:r>
            <a:endParaRPr lang="fr-FR" sz="2400" dirty="0" smtClean="0">
              <a:solidFill>
                <a:srgbClr val="000000"/>
              </a:solidFill>
              <a:latin typeface="Bodoni MT Condensed" pitchFamily="18" charset="0"/>
            </a:endParaRPr>
          </a:p>
          <a:p>
            <a:pPr algn="ctr"/>
            <a:r>
              <a:rPr lang="fr-FR" sz="2400" dirty="0" smtClean="0">
                <a:solidFill>
                  <a:srgbClr val="000000"/>
                </a:solidFill>
                <a:latin typeface="Bodoni MT Condensed" pitchFamily="18" charset="0"/>
              </a:rPr>
              <a:t>et </a:t>
            </a:r>
            <a:r>
              <a:rPr lang="fr-FR" sz="2400" dirty="0">
                <a:solidFill>
                  <a:srgbClr val="000000"/>
                </a:solidFill>
                <a:latin typeface="Bodoni MT Condensed" pitchFamily="18" charset="0"/>
              </a:rPr>
              <a:t>mouvement perpétuel</a:t>
            </a:r>
            <a:r>
              <a:rPr lang="fr-FR" sz="2400" u="sng" dirty="0">
                <a:solidFill>
                  <a:srgbClr val="483D8B"/>
                </a:solidFill>
                <a:latin typeface="Bodoni MT Condensed" pitchFamily="18" charset="0"/>
                <a:hlinkClick r:id="rId2"/>
              </a:rPr>
              <a:t> </a:t>
            </a:r>
            <a:endParaRPr lang="fr-FR" sz="2400" dirty="0">
              <a:latin typeface="Bodoni MT Condensed" pitchFamily="18" charset="0"/>
            </a:endParaRPr>
          </a:p>
        </p:txBody>
      </p:sp>
      <p:sp>
        <p:nvSpPr>
          <p:cNvPr id="2" name="Rectangle 1"/>
          <p:cNvSpPr/>
          <p:nvPr/>
        </p:nvSpPr>
        <p:spPr>
          <a:xfrm>
            <a:off x="483827" y="5877272"/>
            <a:ext cx="8192629" cy="646331"/>
          </a:xfrm>
          <a:prstGeom prst="rect">
            <a:avLst/>
          </a:prstGeom>
        </p:spPr>
        <p:txBody>
          <a:bodyPr wrap="square">
            <a:spAutoFit/>
          </a:bodyPr>
          <a:lstStyle/>
          <a:p>
            <a:r>
              <a:rPr lang="fr-FR" dirty="0" smtClean="0"/>
              <a:t>Pour en savoir plus : http</a:t>
            </a:r>
            <a:r>
              <a:rPr lang="fr-FR" dirty="0"/>
              <a:t>://rustyjames.canalblog.com/archives/2013/05/16/27171926.html</a:t>
            </a:r>
          </a:p>
        </p:txBody>
      </p:sp>
    </p:spTree>
    <p:extLst>
      <p:ext uri="{BB962C8B-B14F-4D97-AF65-F5344CB8AC3E}">
        <p14:creationId xmlns:p14="http://schemas.microsoft.com/office/powerpoint/2010/main" val="85768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3608" y="692696"/>
            <a:ext cx="7200800" cy="601136"/>
          </a:xfrm>
        </p:spPr>
        <p:txBody>
          <a:bodyPr>
            <a:normAutofit/>
          </a:bodyPr>
          <a:lstStyle/>
          <a:p>
            <a:r>
              <a:rPr lang="fr-FR" sz="2800" dirty="0" smtClean="0"/>
              <a:t>Mouvement Perpétuel dans la nature</a:t>
            </a:r>
            <a:endParaRPr lang="fr-FR" sz="2800" dirty="0"/>
          </a:p>
        </p:txBody>
      </p:sp>
      <p:sp>
        <p:nvSpPr>
          <p:cNvPr id="5" name="Espace réservé du texte 4"/>
          <p:cNvSpPr>
            <a:spLocks noGrp="1"/>
          </p:cNvSpPr>
          <p:nvPr>
            <p:ph type="body" idx="1"/>
          </p:nvPr>
        </p:nvSpPr>
        <p:spPr>
          <a:xfrm>
            <a:off x="467544" y="1340768"/>
            <a:ext cx="4464496" cy="639762"/>
          </a:xfrm>
        </p:spPr>
        <p:txBody>
          <a:bodyPr>
            <a:normAutofit fontScale="92500"/>
          </a:bodyPr>
          <a:lstStyle/>
          <a:p>
            <a:r>
              <a:rPr lang="fr-FR" dirty="0" smtClean="0"/>
              <a:t>Les électrons dans les atomes</a:t>
            </a:r>
            <a:endParaRPr lang="fr-FR" dirty="0"/>
          </a:p>
        </p:txBody>
      </p:sp>
      <p:sp>
        <p:nvSpPr>
          <p:cNvPr id="6" name="Espace réservé du contenu 5"/>
          <p:cNvSpPr>
            <a:spLocks noGrp="1"/>
          </p:cNvSpPr>
          <p:nvPr>
            <p:ph sz="half" idx="2"/>
          </p:nvPr>
        </p:nvSpPr>
        <p:spPr>
          <a:xfrm>
            <a:off x="539552" y="2310265"/>
            <a:ext cx="3960440" cy="4176464"/>
          </a:xfrm>
        </p:spPr>
        <p:txBody>
          <a:bodyPr>
            <a:normAutofit fontScale="77500" lnSpcReduction="20000"/>
          </a:bodyPr>
          <a:lstStyle/>
          <a:p>
            <a:r>
              <a:rPr lang="fr-FR" dirty="0" smtClean="0"/>
              <a:t>Les</a:t>
            </a:r>
            <a:r>
              <a:rPr lang="fr-FR" dirty="0"/>
              <a:t> électrons tournent autour du noyau dans l'atome (modèle planétaire ou modèle de Rutherford) ; ceci est impossible car ils rayonneraient alors de l'énergie à l'image d'une antenne radio (cela se démontre à partir des équations de Maxwell) ; la mécanique quantique montre en fait que les électrons forment un « nuage électronique » autour du noyau, qui ne génère aucun rayonnement</a:t>
            </a:r>
            <a:r>
              <a:rPr lang="fr-FR" dirty="0" smtClean="0"/>
              <a:t>.</a:t>
            </a:r>
            <a:endParaRPr lang="fr-FR" dirty="0"/>
          </a:p>
        </p:txBody>
      </p:sp>
      <p:sp>
        <p:nvSpPr>
          <p:cNvPr id="9" name="Rectangle 8"/>
          <p:cNvSpPr/>
          <p:nvPr/>
        </p:nvSpPr>
        <p:spPr>
          <a:xfrm>
            <a:off x="5099446" y="5445224"/>
            <a:ext cx="3312368" cy="646331"/>
          </a:xfrm>
          <a:prstGeom prst="rect">
            <a:avLst/>
          </a:prstGeom>
        </p:spPr>
        <p:txBody>
          <a:bodyPr wrap="square">
            <a:spAutoFit/>
          </a:bodyPr>
          <a:lstStyle/>
          <a:p>
            <a:r>
              <a:rPr lang="fr-FR" dirty="0"/>
              <a:t>Nuage électronique de l'atome d'hydrogène. </a:t>
            </a:r>
          </a:p>
        </p:txBody>
      </p:sp>
      <p:pic>
        <p:nvPicPr>
          <p:cNvPr id="1028" name="Picture 4" descr="http://libergiersciences.free.fr/atome/pages/historique/nuage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781" y="2204864"/>
            <a:ext cx="3707697" cy="279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718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08912" cy="648072"/>
          </a:xfrm>
        </p:spPr>
        <p:txBody>
          <a:bodyPr>
            <a:normAutofit fontScale="90000"/>
          </a:bodyPr>
          <a:lstStyle/>
          <a:p>
            <a:r>
              <a:rPr lang="fr-FR" dirty="0" smtClean="0"/>
              <a:t>Les planètes : le système solaire</a:t>
            </a:r>
            <a:endParaRPr lang="fr-FR" dirty="0"/>
          </a:p>
        </p:txBody>
      </p:sp>
      <p:sp>
        <p:nvSpPr>
          <p:cNvPr id="7" name="Espace réservé du contenu 7"/>
          <p:cNvSpPr>
            <a:spLocks noGrp="1"/>
          </p:cNvSpPr>
          <p:nvPr>
            <p:ph sz="half" idx="2"/>
          </p:nvPr>
        </p:nvSpPr>
        <p:spPr>
          <a:xfrm>
            <a:off x="467544" y="1484784"/>
            <a:ext cx="8250906" cy="2664296"/>
          </a:xfrm>
        </p:spPr>
        <p:txBody>
          <a:bodyPr>
            <a:normAutofit fontScale="85000" lnSpcReduction="20000"/>
          </a:bodyPr>
          <a:lstStyle/>
          <a:p>
            <a:r>
              <a:rPr lang="fr-FR" dirty="0" smtClean="0"/>
              <a:t>le </a:t>
            </a:r>
            <a:r>
              <a:rPr lang="fr-FR" dirty="0"/>
              <a:t>mouvement des planètes autour d'une étoile est perpétuel tant que le système ne subit pas de modification, ce qui n'est jamais le cas : La marée sur terre dissipe l'énergie du système terre/lune à un taux de 3.75 </a:t>
            </a:r>
            <a:r>
              <a:rPr lang="fr-FR" dirty="0" err="1"/>
              <a:t>terawatt</a:t>
            </a:r>
            <a:r>
              <a:rPr lang="fr-FR" dirty="0"/>
              <a:t> dont une partie, l'énergie marémotrice, peut être </a:t>
            </a:r>
            <a:r>
              <a:rPr lang="fr-FR" dirty="0" smtClean="0"/>
              <a:t>captée. </a:t>
            </a:r>
            <a:r>
              <a:rPr lang="fr-FR" dirty="0"/>
              <a:t>Ce genre de mouvement perpétuel ne contredit pas les lois de conservation de l'énergie puisqu'il ne fournit pas de travail (l'utilisation de l'assistance gravitationnelle pour l'accélération d'engins spatiaux est une des rares exceptions à la précédente phrase, mais l'énergie prélevée est négligeable pour un tel système).</a:t>
            </a:r>
          </a:p>
          <a:p>
            <a:endParaRPr lang="fr-FR" dirty="0"/>
          </a:p>
          <a:p>
            <a:endParaRPr lang="fr-FR" dirty="0"/>
          </a:p>
        </p:txBody>
      </p:sp>
      <p:pic>
        <p:nvPicPr>
          <p:cNvPr id="2050" name="Picture 2" descr="Le système sol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00810"/>
            <a:ext cx="4680520" cy="243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61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052736"/>
            <a:ext cx="4453941" cy="1200329"/>
          </a:xfrm>
          <a:prstGeom prst="rect">
            <a:avLst/>
          </a:prstGeom>
        </p:spPr>
        <p:txBody>
          <a:bodyPr wrap="square">
            <a:spAutoFit/>
          </a:bodyPr>
          <a:lstStyle/>
          <a:p>
            <a:r>
              <a:rPr lang="fr-FR" dirty="0"/>
              <a:t>Mercure : ~87,5 </a:t>
            </a:r>
            <a:r>
              <a:rPr lang="fr-FR" dirty="0" smtClean="0"/>
              <a:t>jours</a:t>
            </a:r>
            <a:endParaRPr lang="fr-FR" dirty="0"/>
          </a:p>
          <a:p>
            <a:r>
              <a:rPr lang="fr-FR" dirty="0"/>
              <a:t>Vénus : ~224,7 </a:t>
            </a:r>
            <a:r>
              <a:rPr lang="fr-FR" dirty="0" smtClean="0"/>
              <a:t>jours</a:t>
            </a:r>
            <a:endParaRPr lang="fr-FR" dirty="0"/>
          </a:p>
          <a:p>
            <a:r>
              <a:rPr lang="fr-FR" dirty="0"/>
              <a:t>Terre : ~365,2 </a:t>
            </a:r>
            <a:r>
              <a:rPr lang="fr-FR" dirty="0" smtClean="0"/>
              <a:t>jours</a:t>
            </a:r>
            <a:endParaRPr lang="fr-FR" dirty="0"/>
          </a:p>
          <a:p>
            <a:r>
              <a:rPr lang="fr-FR" dirty="0"/>
              <a:t>Mars : ~687 </a:t>
            </a:r>
            <a:r>
              <a:rPr lang="fr-FR" dirty="0" smtClean="0"/>
              <a:t>jours</a:t>
            </a:r>
            <a:r>
              <a:rPr lang="fr-FR" dirty="0"/>
              <a:t> (~1,8 </a:t>
            </a:r>
            <a:r>
              <a:rPr lang="fr-FR" dirty="0" smtClean="0"/>
              <a:t>années</a:t>
            </a:r>
            <a:endParaRPr lang="fr-FR" dirty="0"/>
          </a:p>
        </p:txBody>
      </p:sp>
      <p:sp>
        <p:nvSpPr>
          <p:cNvPr id="5" name="Rectangle 4"/>
          <p:cNvSpPr/>
          <p:nvPr/>
        </p:nvSpPr>
        <p:spPr>
          <a:xfrm>
            <a:off x="3805716" y="5055354"/>
            <a:ext cx="4572000" cy="1200329"/>
          </a:xfrm>
          <a:prstGeom prst="rect">
            <a:avLst/>
          </a:prstGeom>
        </p:spPr>
        <p:txBody>
          <a:bodyPr>
            <a:spAutoFit/>
          </a:bodyPr>
          <a:lstStyle/>
          <a:p>
            <a:r>
              <a:rPr lang="fr-FR" dirty="0">
                <a:hlinkClick r:id="rId2" tooltip="Jupiter (planète)"/>
              </a:rPr>
              <a:t>Jupiter</a:t>
            </a:r>
            <a:r>
              <a:rPr lang="fr-FR" dirty="0"/>
              <a:t> : ~4 331 jours</a:t>
            </a:r>
            <a:r>
              <a:rPr lang="fr-FR" baseline="30000" dirty="0">
                <a:hlinkClick r:id="rId3"/>
              </a:rPr>
              <a:t>1</a:t>
            </a:r>
            <a:r>
              <a:rPr lang="fr-FR" dirty="0"/>
              <a:t> (~12 années)</a:t>
            </a:r>
          </a:p>
          <a:p>
            <a:r>
              <a:rPr lang="fr-FR" dirty="0">
                <a:hlinkClick r:id="rId4" tooltip="Saturne (planète)"/>
              </a:rPr>
              <a:t>Saturne</a:t>
            </a:r>
            <a:r>
              <a:rPr lang="fr-FR" dirty="0"/>
              <a:t> : ~10 747 jours</a:t>
            </a:r>
            <a:r>
              <a:rPr lang="fr-FR" baseline="30000" dirty="0">
                <a:hlinkClick r:id="rId3"/>
              </a:rPr>
              <a:t>1</a:t>
            </a:r>
            <a:r>
              <a:rPr lang="fr-FR" dirty="0"/>
              <a:t> (~30 années)</a:t>
            </a:r>
          </a:p>
          <a:p>
            <a:r>
              <a:rPr lang="fr-FR" dirty="0">
                <a:hlinkClick r:id="rId5" tooltip="Uranus (planète)"/>
              </a:rPr>
              <a:t>Uranus</a:t>
            </a:r>
            <a:r>
              <a:rPr lang="fr-FR" dirty="0"/>
              <a:t> : ~30 589 jours</a:t>
            </a:r>
            <a:r>
              <a:rPr lang="fr-FR" baseline="30000" dirty="0">
                <a:hlinkClick r:id="rId3"/>
              </a:rPr>
              <a:t>1</a:t>
            </a:r>
            <a:r>
              <a:rPr lang="fr-FR" dirty="0"/>
              <a:t>(~84 années)</a:t>
            </a:r>
          </a:p>
          <a:p>
            <a:r>
              <a:rPr lang="fr-FR" dirty="0">
                <a:hlinkClick r:id="rId6" tooltip="Neptune (planète)"/>
              </a:rPr>
              <a:t>Neptune</a:t>
            </a:r>
            <a:r>
              <a:rPr lang="fr-FR" dirty="0"/>
              <a:t> : ~59 802 jours</a:t>
            </a:r>
            <a:r>
              <a:rPr lang="fr-FR" baseline="30000" dirty="0">
                <a:hlinkClick r:id="rId3"/>
              </a:rPr>
              <a:t>1</a:t>
            </a:r>
            <a:r>
              <a:rPr lang="fr-FR" dirty="0"/>
              <a:t> (~165 années)</a:t>
            </a:r>
          </a:p>
        </p:txBody>
      </p:sp>
      <p:pic>
        <p:nvPicPr>
          <p:cNvPr id="1026" name="Picture 2" descr="https://encrypted-tbn3.gstatic.com/images?q=tbn:ANd9GcR4n6Xs4Hd_i6hYcrD9GtIpoHYhXjdXu2Yo2KYqKsKKAvnzrirwbQ">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5868" y="2492896"/>
            <a:ext cx="7722556" cy="235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21287"/>
            <a:ext cx="9144000" cy="828941"/>
          </a:xfrm>
        </p:spPr>
        <p:txBody>
          <a:bodyPr/>
          <a:lstStyle/>
          <a:p>
            <a:r>
              <a:rPr lang="fr-FR" dirty="0" smtClean="0">
                <a:solidFill>
                  <a:srgbClr val="002060"/>
                </a:solidFill>
              </a:rPr>
              <a:t>Discussion par Tables</a:t>
            </a:r>
            <a:endParaRPr lang="fr-FR" dirty="0">
              <a:solidFill>
                <a:srgbClr val="002060"/>
              </a:solidFill>
            </a:endParaRPr>
          </a:p>
        </p:txBody>
      </p:sp>
      <p:sp>
        <p:nvSpPr>
          <p:cNvPr id="3" name="Espace réservé du texte 2"/>
          <p:cNvSpPr>
            <a:spLocks noGrp="1"/>
          </p:cNvSpPr>
          <p:nvPr>
            <p:ph type="body" idx="1"/>
          </p:nvPr>
        </p:nvSpPr>
        <p:spPr>
          <a:xfrm>
            <a:off x="2340" y="576064"/>
            <a:ext cx="9144000" cy="908720"/>
          </a:xfrm>
        </p:spPr>
        <p:txBody>
          <a:bodyPr>
            <a:noAutofit/>
          </a:bodyPr>
          <a:lstStyle/>
          <a:p>
            <a:r>
              <a:rPr lang="fr-FR" sz="6000" dirty="0" smtClean="0">
                <a:solidFill>
                  <a:srgbClr val="FF0000">
                    <a:alpha val="81000"/>
                  </a:srgbClr>
                </a:solidFill>
                <a:latin typeface="Arial Black" pitchFamily="34" charset="0"/>
              </a:rPr>
              <a:t>Première Partie</a:t>
            </a:r>
            <a:endParaRPr lang="fr-FR" sz="6000" dirty="0">
              <a:solidFill>
                <a:srgbClr val="FF0000">
                  <a:alpha val="81000"/>
                </a:srgbClr>
              </a:solidFill>
              <a:latin typeface="Arial Black" pitchFamily="34" charset="0"/>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24402"/>
          <a:stretch/>
        </p:blipFill>
        <p:spPr>
          <a:xfrm>
            <a:off x="611560" y="1484784"/>
            <a:ext cx="8172726" cy="4633850"/>
          </a:xfrm>
          <a:prstGeom prst="rect">
            <a:avLst/>
          </a:prstGeom>
        </p:spPr>
      </p:pic>
    </p:spTree>
    <p:extLst>
      <p:ext uri="{BB962C8B-B14F-4D97-AF65-F5344CB8AC3E}">
        <p14:creationId xmlns:p14="http://schemas.microsoft.com/office/powerpoint/2010/main" val="1310199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499993" y="0"/>
            <a:ext cx="4644008" cy="1052736"/>
          </a:xfrm>
          <a:solidFill>
            <a:srgbClr val="7030A0"/>
          </a:solidFill>
        </p:spPr>
        <p:style>
          <a:lnRef idx="1">
            <a:schemeClr val="accent3"/>
          </a:lnRef>
          <a:fillRef idx="2">
            <a:schemeClr val="accent3"/>
          </a:fillRef>
          <a:effectRef idx="1">
            <a:schemeClr val="accent3"/>
          </a:effectRef>
          <a:fontRef idx="minor">
            <a:schemeClr val="dk1"/>
          </a:fontRef>
        </p:style>
        <p:txBody>
          <a:bodyPr>
            <a:noAutofit/>
          </a:bodyPr>
          <a:lstStyle/>
          <a:p>
            <a:r>
              <a:rPr lang="fr-FR" sz="2800" dirty="0" smtClean="0">
                <a:solidFill>
                  <a:schemeClr val="bg1"/>
                </a:solidFill>
                <a:latin typeface="Garamond" pitchFamily="18" charset="0"/>
              </a:rPr>
              <a:t>Théorie </a:t>
            </a:r>
            <a:r>
              <a:rPr lang="fr-FR" sz="2800" dirty="0" err="1" smtClean="0">
                <a:solidFill>
                  <a:schemeClr val="bg1"/>
                </a:solidFill>
                <a:latin typeface="Garamond" pitchFamily="18" charset="0"/>
              </a:rPr>
              <a:t>unificationniste</a:t>
            </a:r>
            <a:r>
              <a:rPr lang="fr-FR" sz="2800" dirty="0" smtClean="0">
                <a:solidFill>
                  <a:schemeClr val="bg1"/>
                </a:solidFill>
                <a:latin typeface="Garamond" pitchFamily="18" charset="0"/>
              </a:rPr>
              <a:t> de la rotation et de la révolution</a:t>
            </a:r>
            <a:endParaRPr lang="fr-FR" sz="2800" dirty="0">
              <a:solidFill>
                <a:schemeClr val="bg1"/>
              </a:solidFill>
              <a:latin typeface="Garamond" pitchFamily="18" charset="0"/>
            </a:endParaRPr>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806711662"/>
              </p:ext>
            </p:extLst>
          </p:nvPr>
        </p:nvGraphicFramePr>
        <p:xfrm>
          <a:off x="-612576" y="68239"/>
          <a:ext cx="8229600" cy="684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39"/>
          <p:cNvSpPr>
            <a:spLocks/>
          </p:cNvSpPr>
          <p:nvPr/>
        </p:nvSpPr>
        <p:spPr bwMode="auto">
          <a:xfrm rot="5048101" flipH="1" flipV="1">
            <a:off x="2418920" y="2082343"/>
            <a:ext cx="2400130" cy="272481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6" name="Arc 39"/>
          <p:cNvSpPr>
            <a:spLocks/>
          </p:cNvSpPr>
          <p:nvPr/>
        </p:nvSpPr>
        <p:spPr bwMode="auto">
          <a:xfrm rot="15816898" flipH="1" flipV="1">
            <a:off x="2181994" y="2202170"/>
            <a:ext cx="2380546" cy="263035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10" name="Groupe 9"/>
          <p:cNvGrpSpPr/>
          <p:nvPr/>
        </p:nvGrpSpPr>
        <p:grpSpPr>
          <a:xfrm>
            <a:off x="6877658" y="3232345"/>
            <a:ext cx="622137" cy="469987"/>
            <a:chOff x="2844592" y="2393906"/>
            <a:chExt cx="622137" cy="469987"/>
          </a:xfrm>
        </p:grpSpPr>
        <p:sp>
          <p:nvSpPr>
            <p:cNvPr id="11" name="Flèche droite 10"/>
            <p:cNvSpPr/>
            <p:nvPr/>
          </p:nvSpPr>
          <p:spPr>
            <a:xfrm>
              <a:off x="2844592" y="2393906"/>
              <a:ext cx="622137" cy="469987"/>
            </a:xfrm>
            <a:prstGeom prst="rightArrow">
              <a:avLst>
                <a:gd name="adj1" fmla="val 60000"/>
                <a:gd name="adj2" fmla="val 50000"/>
              </a:avLst>
            </a:prstGeom>
          </p:spPr>
          <p:style>
            <a:lnRef idx="0">
              <a:schemeClr val="lt1">
                <a:hueOff val="0"/>
                <a:satOff val="0"/>
                <a:lumOff val="0"/>
                <a:alphaOff val="0"/>
              </a:schemeClr>
            </a:lnRef>
            <a:fillRef idx="1">
              <a:schemeClr val="accent2">
                <a:hueOff val="10518374"/>
                <a:satOff val="-61895"/>
                <a:lumOff val="2355"/>
                <a:alphaOff val="0"/>
              </a:schemeClr>
            </a:fillRef>
            <a:effectRef idx="0">
              <a:schemeClr val="accent2">
                <a:hueOff val="10518374"/>
                <a:satOff val="-61895"/>
                <a:lumOff val="2355"/>
                <a:alphaOff val="0"/>
              </a:schemeClr>
            </a:effectRef>
            <a:fontRef idx="minor">
              <a:schemeClr val="lt1"/>
            </a:fontRef>
          </p:style>
        </p:sp>
        <p:sp>
          <p:nvSpPr>
            <p:cNvPr id="12" name="Flèche droite 4"/>
            <p:cNvSpPr/>
            <p:nvPr/>
          </p:nvSpPr>
          <p:spPr>
            <a:xfrm rot="10800000">
              <a:off x="2844592" y="2487903"/>
              <a:ext cx="481141" cy="281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cxnSp>
        <p:nvCxnSpPr>
          <p:cNvPr id="14" name="Connecteur droit avec flèche 13"/>
          <p:cNvCxnSpPr/>
          <p:nvPr/>
        </p:nvCxnSpPr>
        <p:spPr>
          <a:xfrm flipH="1" flipV="1">
            <a:off x="5918112" y="2487331"/>
            <a:ext cx="180021" cy="1979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flipH="1">
            <a:off x="5417411" y="4626141"/>
            <a:ext cx="1769552" cy="646331"/>
          </a:xfrm>
          <a:prstGeom prst="rect">
            <a:avLst/>
          </a:prstGeom>
        </p:spPr>
        <p:txBody>
          <a:bodyPr wrap="square">
            <a:spAutoFit/>
          </a:bodyPr>
          <a:lstStyle/>
          <a:p>
            <a:pPr lvl="0" algn="ctr"/>
            <a:r>
              <a:rPr lang="fr-FR" dirty="0" smtClean="0"/>
              <a:t>1. Rotation sur son axe</a:t>
            </a:r>
            <a:endParaRPr lang="fr-FR" dirty="0"/>
          </a:p>
        </p:txBody>
      </p:sp>
      <p:sp>
        <p:nvSpPr>
          <p:cNvPr id="18" name="Rectangle 17"/>
          <p:cNvSpPr/>
          <p:nvPr/>
        </p:nvSpPr>
        <p:spPr>
          <a:xfrm>
            <a:off x="7499795" y="3022296"/>
            <a:ext cx="182473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fr-FR" sz="2400" dirty="0" smtClean="0">
                <a:latin typeface="+mj-lt"/>
              </a:rPr>
              <a:t>Force centrifuge</a:t>
            </a:r>
            <a:endParaRPr lang="fr-FR" sz="2400" dirty="0">
              <a:latin typeface="+mj-lt"/>
            </a:endParaRPr>
          </a:p>
        </p:txBody>
      </p:sp>
      <p:sp>
        <p:nvSpPr>
          <p:cNvPr id="19" name="Rectangle 18"/>
          <p:cNvSpPr/>
          <p:nvPr/>
        </p:nvSpPr>
        <p:spPr>
          <a:xfrm>
            <a:off x="4010826" y="3853293"/>
            <a:ext cx="14083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fr-FR" dirty="0" smtClean="0"/>
              <a:t>centripète</a:t>
            </a:r>
            <a:endParaRPr lang="fr-FR" dirty="0"/>
          </a:p>
        </p:txBody>
      </p:sp>
      <p:sp>
        <p:nvSpPr>
          <p:cNvPr id="23" name="Rectangle 22"/>
          <p:cNvSpPr/>
          <p:nvPr/>
        </p:nvSpPr>
        <p:spPr>
          <a:xfrm>
            <a:off x="4355976" y="2837630"/>
            <a:ext cx="716991"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dirty="0" smtClean="0"/>
              <a:t>Force</a:t>
            </a:r>
            <a:endParaRPr lang="fr-FR" dirty="0"/>
          </a:p>
        </p:txBody>
      </p:sp>
      <p:sp>
        <p:nvSpPr>
          <p:cNvPr id="24" name="Rectangle 23"/>
          <p:cNvSpPr/>
          <p:nvPr/>
        </p:nvSpPr>
        <p:spPr>
          <a:xfrm>
            <a:off x="2522269" y="2359506"/>
            <a:ext cx="1833707" cy="369332"/>
          </a:xfrm>
          <a:prstGeom prst="rect">
            <a:avLst/>
          </a:prstGeom>
        </p:spPr>
        <p:txBody>
          <a:bodyPr wrap="none">
            <a:spAutoFit/>
          </a:bodyPr>
          <a:lstStyle/>
          <a:p>
            <a:pPr lvl="0"/>
            <a:r>
              <a:rPr lang="fr-FR" dirty="0" smtClean="0"/>
              <a:t>Action de donner</a:t>
            </a:r>
            <a:endParaRPr lang="fr-FR" dirty="0"/>
          </a:p>
        </p:txBody>
      </p:sp>
      <p:sp>
        <p:nvSpPr>
          <p:cNvPr id="25" name="Rectangle 24"/>
          <p:cNvSpPr/>
          <p:nvPr/>
        </p:nvSpPr>
        <p:spPr>
          <a:xfrm>
            <a:off x="2835142" y="4773916"/>
            <a:ext cx="1207959" cy="369332"/>
          </a:xfrm>
          <a:prstGeom prst="rect">
            <a:avLst/>
          </a:prstGeom>
        </p:spPr>
        <p:txBody>
          <a:bodyPr wrap="none">
            <a:spAutoFit/>
          </a:bodyPr>
          <a:lstStyle/>
          <a:p>
            <a:pPr lvl="0"/>
            <a:r>
              <a:rPr lang="fr-FR" dirty="0" smtClean="0"/>
              <a:t>Et recevoir</a:t>
            </a:r>
            <a:endParaRPr lang="fr-FR" dirty="0"/>
          </a:p>
        </p:txBody>
      </p:sp>
      <p:sp>
        <p:nvSpPr>
          <p:cNvPr id="26" name="Rectangle 25"/>
          <p:cNvSpPr/>
          <p:nvPr/>
        </p:nvSpPr>
        <p:spPr>
          <a:xfrm>
            <a:off x="4714471" y="5805264"/>
            <a:ext cx="428707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r>
              <a:rPr lang="fr-FR" dirty="0" smtClean="0">
                <a:latin typeface="Arial Black" pitchFamily="34" charset="0"/>
              </a:rPr>
              <a:t>Fondement des Quatre Positions</a:t>
            </a:r>
            <a:endParaRPr lang="fr-FR" dirty="0">
              <a:latin typeface="Arial Black" pitchFamily="34" charset="0"/>
            </a:endParaRPr>
          </a:p>
        </p:txBody>
      </p:sp>
      <p:sp>
        <p:nvSpPr>
          <p:cNvPr id="20" name="Rectangle 19"/>
          <p:cNvSpPr/>
          <p:nvPr/>
        </p:nvSpPr>
        <p:spPr>
          <a:xfrm flipH="1">
            <a:off x="179508" y="5272472"/>
            <a:ext cx="2342759" cy="646331"/>
          </a:xfrm>
          <a:prstGeom prst="rect">
            <a:avLst/>
          </a:prstGeom>
        </p:spPr>
        <p:txBody>
          <a:bodyPr wrap="square">
            <a:spAutoFit/>
          </a:bodyPr>
          <a:lstStyle/>
          <a:p>
            <a:pPr lvl="0" algn="ctr"/>
            <a:r>
              <a:rPr lang="fr-FR" dirty="0"/>
              <a:t>2</a:t>
            </a:r>
            <a:r>
              <a:rPr lang="fr-FR" dirty="0" smtClean="0"/>
              <a:t>. Révolution autour du centre du système</a:t>
            </a:r>
            <a:endParaRPr lang="fr-FR" dirty="0"/>
          </a:p>
        </p:txBody>
      </p:sp>
    </p:spTree>
    <p:extLst>
      <p:ext uri="{BB962C8B-B14F-4D97-AF65-F5344CB8AC3E}">
        <p14:creationId xmlns:p14="http://schemas.microsoft.com/office/powerpoint/2010/main" val="30842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17" grpId="0"/>
      <p:bldP spid="18" grpId="0" animBg="1"/>
      <p:bldP spid="19" grpId="0" animBg="1"/>
      <p:bldP spid="23" grpId="0" animBg="1"/>
      <p:bldP spid="24" grpId="0"/>
      <p:bldP spid="25" grpId="0"/>
      <p:bldP spid="2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620" y="332656"/>
            <a:ext cx="7024744" cy="936104"/>
          </a:xfrm>
        </p:spPr>
        <p:txBody>
          <a:bodyPr>
            <a:normAutofit fontScale="90000"/>
          </a:bodyPr>
          <a:lstStyle/>
          <a:p>
            <a:r>
              <a:rPr lang="fr-FR" dirty="0" smtClean="0"/>
              <a:t>Lois naturelles de la révolution</a:t>
            </a:r>
            <a:endParaRPr lang="fr-FR" dirty="0"/>
          </a:p>
        </p:txBody>
      </p:sp>
      <p:graphicFrame>
        <p:nvGraphicFramePr>
          <p:cNvPr id="4" name="Espace réservé du contenu 3"/>
          <p:cNvGraphicFramePr>
            <a:graphicFrameLocks noGrp="1"/>
          </p:cNvGraphicFramePr>
          <p:nvPr>
            <p:ph sz="half" idx="4294967295"/>
            <p:extLst>
              <p:ext uri="{D42A27DB-BD31-4B8C-83A1-F6EECF244321}">
                <p14:modId xmlns:p14="http://schemas.microsoft.com/office/powerpoint/2010/main" val="447316211"/>
              </p:ext>
            </p:extLst>
          </p:nvPr>
        </p:nvGraphicFramePr>
        <p:xfrm>
          <a:off x="251520" y="1576988"/>
          <a:ext cx="533474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5"/>
          <p:cNvSpPr>
            <a:spLocks noGrp="1"/>
          </p:cNvSpPr>
          <p:nvPr>
            <p:ph sz="half" idx="4294967295"/>
          </p:nvPr>
        </p:nvSpPr>
        <p:spPr>
          <a:xfrm>
            <a:off x="5580112" y="1484784"/>
            <a:ext cx="3391378" cy="4968552"/>
          </a:xfrm>
          <a:prstGeom prst="rect">
            <a:avLst/>
          </a:prstGeom>
        </p:spPr>
        <p:txBody>
          <a:bodyPr>
            <a:normAutofit/>
          </a:bodyPr>
          <a:lstStyle/>
          <a:p>
            <a:r>
              <a:rPr lang="fr-FR" dirty="0" smtClean="0">
                <a:latin typeface="Arial Narrow" panose="020B0606020202030204" pitchFamily="34" charset="0"/>
              </a:rPr>
              <a:t>Rotondité de l’Espace</a:t>
            </a:r>
          </a:p>
          <a:p>
            <a:r>
              <a:rPr lang="fr-FR" dirty="0" smtClean="0">
                <a:latin typeface="Arial Narrow" panose="020B0606020202030204" pitchFamily="34" charset="0"/>
              </a:rPr>
              <a:t>Mouvement circulaire</a:t>
            </a:r>
          </a:p>
          <a:p>
            <a:r>
              <a:rPr lang="fr-FR" dirty="0" smtClean="0">
                <a:latin typeface="Arial Narrow" panose="020B0606020202030204" pitchFamily="34" charset="0"/>
              </a:rPr>
              <a:t>Système cohérent</a:t>
            </a:r>
          </a:p>
          <a:p>
            <a:r>
              <a:rPr lang="fr-FR" dirty="0" smtClean="0">
                <a:latin typeface="Arial Narrow" panose="020B0606020202030204" pitchFamily="34" charset="0"/>
              </a:rPr>
              <a:t>Position et rotation (corps individuel de vérité)</a:t>
            </a:r>
          </a:p>
          <a:p>
            <a:r>
              <a:rPr lang="fr-FR" dirty="0" smtClean="0">
                <a:latin typeface="Arial Narrow" panose="020B0606020202030204" pitchFamily="34" charset="0"/>
              </a:rPr>
              <a:t>Relation et révolution (corps en relation)</a:t>
            </a:r>
            <a:endParaRPr lang="fr-FR" dirty="0">
              <a:latin typeface="Arial Narrow" panose="020B0606020202030204" pitchFamily="34" charset="0"/>
            </a:endParaRPr>
          </a:p>
          <a:p>
            <a:r>
              <a:rPr lang="fr-FR" dirty="0" smtClean="0">
                <a:latin typeface="Arial Narrow" panose="020B0606020202030204" pitchFamily="34" charset="0"/>
              </a:rPr>
              <a:t>Interaction et attraction</a:t>
            </a:r>
          </a:p>
          <a:p>
            <a:r>
              <a:rPr lang="fr-FR" dirty="0" smtClean="0">
                <a:latin typeface="Arial Narrow" panose="020B0606020202030204" pitchFamily="34" charset="0"/>
              </a:rPr>
              <a:t>centralité</a:t>
            </a:r>
          </a:p>
          <a:p>
            <a:r>
              <a:rPr lang="fr-FR" dirty="0" smtClean="0">
                <a:latin typeface="Arial Narrow" panose="020B0606020202030204" pitchFamily="34" charset="0"/>
              </a:rPr>
              <a:t>Orbite (espace)</a:t>
            </a:r>
          </a:p>
          <a:p>
            <a:r>
              <a:rPr lang="fr-FR" dirty="0" smtClean="0">
                <a:latin typeface="Arial Narrow" panose="020B0606020202030204" pitchFamily="34" charset="0"/>
              </a:rPr>
              <a:t>Cycle (temps)</a:t>
            </a:r>
          </a:p>
          <a:p>
            <a:endParaRPr lang="fr-FR" dirty="0"/>
          </a:p>
        </p:txBody>
      </p:sp>
      <p:sp>
        <p:nvSpPr>
          <p:cNvPr id="5" name="Arc 39"/>
          <p:cNvSpPr>
            <a:spLocks/>
          </p:cNvSpPr>
          <p:nvPr/>
        </p:nvSpPr>
        <p:spPr bwMode="auto">
          <a:xfrm rot="4858664" flipH="1" flipV="1">
            <a:off x="1688191" y="332011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711091" flipH="1" flipV="1">
            <a:off x="1382278" y="243918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8" name="Connecteur droit avec flèche 7"/>
          <p:cNvCxnSpPr/>
          <p:nvPr/>
        </p:nvCxnSpPr>
        <p:spPr>
          <a:xfrm flipV="1">
            <a:off x="4656758" y="3284984"/>
            <a:ext cx="379793" cy="1800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Flèche courbée vers la gauche 11"/>
          <p:cNvSpPr/>
          <p:nvPr/>
        </p:nvSpPr>
        <p:spPr>
          <a:xfrm rot="10800000">
            <a:off x="4012993" y="33354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rot="5400000">
            <a:off x="2195737" y="2924945"/>
            <a:ext cx="1152125" cy="51845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459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3"/>
          <p:cNvGrpSpPr>
            <a:grpSpLocks/>
          </p:cNvGrpSpPr>
          <p:nvPr/>
        </p:nvGrpSpPr>
        <p:grpSpPr bwMode="auto">
          <a:xfrm>
            <a:off x="214313" y="4629944"/>
            <a:ext cx="7634287" cy="1966913"/>
            <a:chOff x="519" y="3030"/>
            <a:chExt cx="4809" cy="1239"/>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9"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483" y="3138"/>
              <a:ext cx="528"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Mars</a:t>
              </a:r>
            </a:p>
          </p:txBody>
        </p:sp>
        <p:sp>
          <p:nvSpPr>
            <p:cNvPr id="13" name="Text Box 39"/>
            <p:cNvSpPr txBox="1">
              <a:spLocks noChangeArrowheads="1"/>
            </p:cNvSpPr>
            <p:nvPr/>
          </p:nvSpPr>
          <p:spPr bwMode="auto">
            <a:xfrm>
              <a:off x="4326" y="3146"/>
              <a:ext cx="666"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Jupiter</a:t>
              </a:r>
            </a:p>
          </p:txBody>
        </p:sp>
        <p:sp>
          <p:nvSpPr>
            <p:cNvPr id="14"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5"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519" y="3156"/>
              <a:ext cx="1080" cy="327"/>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fr-FR" sz="2800" b="1" dirty="0">
                  <a:solidFill>
                    <a:schemeClr val="tx2"/>
                  </a:solidFill>
                  <a:effectLst>
                    <a:outerShdw blurRad="38100" dist="38100" dir="2700000" algn="tl">
                      <a:srgbClr val="000000"/>
                    </a:outerShdw>
                  </a:effectLst>
                  <a:latin typeface="+mn-lt"/>
                </a:rPr>
                <a:t>Mercure</a:t>
              </a:r>
            </a:p>
          </p:txBody>
        </p:sp>
        <p:sp>
          <p:nvSpPr>
            <p:cNvPr id="17" name="Text Box 43"/>
            <p:cNvSpPr txBox="1">
              <a:spLocks noChangeArrowheads="1"/>
            </p:cNvSpPr>
            <p:nvPr/>
          </p:nvSpPr>
          <p:spPr bwMode="auto">
            <a:xfrm>
              <a:off x="1728" y="3138"/>
              <a:ext cx="612"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a:solidFill>
                    <a:schemeClr val="tx2"/>
                  </a:solidFill>
                  <a:effectLst>
                    <a:outerShdw blurRad="38100" dist="38100" dir="2700000" algn="tl">
                      <a:srgbClr val="000000"/>
                    </a:outerShdw>
                  </a:effectLst>
                  <a:latin typeface="+mn-lt"/>
                </a:rPr>
                <a:t>Vénus</a:t>
              </a:r>
            </a:p>
          </p:txBody>
        </p:sp>
      </p:grpSp>
      <p:grpSp>
        <p:nvGrpSpPr>
          <p:cNvPr id="18" name="Group 44"/>
          <p:cNvGrpSpPr>
            <a:grpSpLocks/>
          </p:cNvGrpSpPr>
          <p:nvPr/>
        </p:nvGrpSpPr>
        <p:grpSpPr bwMode="auto">
          <a:xfrm>
            <a:off x="571500" y="1101727"/>
            <a:ext cx="4437063" cy="5016500"/>
            <a:chOff x="744" y="816"/>
            <a:chExt cx="2795"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2" name="Picture 48"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744" y="2081"/>
              <a:ext cx="1431" cy="67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6" name="Text Box 52"/>
            <p:cNvSpPr txBox="1">
              <a:spLocks noChangeArrowheads="1"/>
            </p:cNvSpPr>
            <p:nvPr/>
          </p:nvSpPr>
          <p:spPr bwMode="auto">
            <a:xfrm>
              <a:off x="2388" y="1520"/>
              <a:ext cx="947" cy="4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en-US" sz="2800" b="1" dirty="0">
                  <a:solidFill>
                    <a:schemeClr val="tx2"/>
                  </a:solidFill>
                  <a:effectLst>
                    <a:outerShdw blurRad="38100" dist="38100" dir="2700000" algn="tl">
                      <a:srgbClr val="000000"/>
                    </a:outerShdw>
                  </a:effectLst>
                  <a:latin typeface="+mn-lt"/>
                </a:rPr>
                <a:t>Centre de </a:t>
              </a:r>
              <a:br>
                <a:rPr lang="en-US" sz="2800" b="1" dirty="0">
                  <a:solidFill>
                    <a:schemeClr val="tx2"/>
                  </a:solidFill>
                  <a:effectLst>
                    <a:outerShdw blurRad="38100" dist="38100" dir="2700000" algn="tl">
                      <a:srgbClr val="000000"/>
                    </a:outerShdw>
                  </a:effectLst>
                  <a:latin typeface="+mn-lt"/>
                </a:rPr>
              </a:br>
              <a:r>
                <a:rPr lang="en-US" sz="2800" b="1" dirty="0">
                  <a:solidFill>
                    <a:schemeClr val="tx2"/>
                  </a:solidFill>
                  <a:effectLst>
                    <a:outerShdw blurRad="38100" dist="38100" dir="2700000" algn="tl">
                      <a:srgbClr val="000000"/>
                    </a:outerShdw>
                  </a:effectLst>
                  <a:latin typeface="+mn-lt"/>
                </a:rPr>
                <a:t>la </a:t>
              </a:r>
              <a:r>
                <a:rPr lang="fr-FR" sz="2800" b="1" dirty="0">
                  <a:solidFill>
                    <a:schemeClr val="tx2"/>
                  </a:solidFill>
                  <a:effectLst>
                    <a:outerShdw blurRad="38100" dist="38100" dir="2700000" algn="tl">
                      <a:srgbClr val="000000"/>
                    </a:outerShdw>
                  </a:effectLst>
                  <a:latin typeface="+mn-lt"/>
                </a:rPr>
                <a:t>galaxie</a:t>
              </a:r>
            </a:p>
          </p:txBody>
        </p:sp>
        <p:sp>
          <p:nvSpPr>
            <p:cNvPr id="27" name="Text Box 53"/>
            <p:cNvSpPr txBox="1">
              <a:spLocks noChangeArrowheads="1"/>
            </p:cNvSpPr>
            <p:nvPr/>
          </p:nvSpPr>
          <p:spPr bwMode="auto">
            <a:xfrm>
              <a:off x="2560" y="2432"/>
              <a:ext cx="635" cy="330"/>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chemeClr val="tx2"/>
                  </a:solidFill>
                  <a:effectLst>
                    <a:outerShdw blurRad="38100" dist="38100" dir="2700000" algn="tl">
                      <a:srgbClr val="C0C0C0"/>
                    </a:outerShdw>
                  </a:effectLst>
                </a:rPr>
                <a:t> </a:t>
              </a:r>
              <a:r>
                <a:rPr lang="en-US" sz="2000" b="1">
                  <a:solidFill>
                    <a:schemeClr val="tx2"/>
                  </a:solidFill>
                  <a:effectLst>
                    <a:outerShdw blurRad="38100" dist="38100" dir="2700000" algn="tl">
                      <a:srgbClr val="C0C0C0"/>
                    </a:outerShdw>
                  </a:effectLst>
                </a:rPr>
                <a:t>Soleil</a:t>
              </a:r>
              <a:endParaRPr lang="en-US" sz="2800" b="1">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Terre</a:t>
              </a:r>
            </a:p>
          </p:txBody>
        </p:sp>
      </p:grpSp>
      <p:grpSp>
        <p:nvGrpSpPr>
          <p:cNvPr id="29" name="Group 55"/>
          <p:cNvGrpSpPr>
            <a:grpSpLocks/>
          </p:cNvGrpSpPr>
          <p:nvPr/>
        </p:nvGrpSpPr>
        <p:grpSpPr bwMode="auto">
          <a:xfrm>
            <a:off x="6399749" y="1861587"/>
            <a:ext cx="2084387" cy="2805112"/>
            <a:chOff x="4437" y="885"/>
            <a:chExt cx="1313" cy="1767"/>
          </a:xfrm>
        </p:grpSpPr>
        <p:sp>
          <p:nvSpPr>
            <p:cNvPr id="30"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2" name="Picture 58" descr="blue green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a:xfrm>
            <a:off x="467544" y="0"/>
            <a:ext cx="8208912" cy="908720"/>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fr-FR" sz="4400" dirty="0">
                <a:solidFill>
                  <a:schemeClr val="bg1"/>
                </a:solidFill>
                <a:effectLst>
                  <a:outerShdw blurRad="38100" dist="25500" dir="5400000" algn="tl" rotWithShape="0">
                    <a:srgbClr val="000000">
                      <a:satMod val="180000"/>
                      <a:alpha val="75000"/>
                    </a:srgbClr>
                  </a:outerShdw>
                </a:effectLst>
              </a:rPr>
              <a:t>Ordre naturel dans </a:t>
            </a:r>
            <a:r>
              <a:rPr lang="fr-FR" sz="4400" dirty="0" smtClean="0">
                <a:solidFill>
                  <a:schemeClr val="bg1"/>
                </a:solidFill>
                <a:effectLst>
                  <a:outerShdw blurRad="38100" dist="25500" dir="5400000" algn="tl" rotWithShape="0">
                    <a:srgbClr val="000000">
                      <a:satMod val="180000"/>
                      <a:alpha val="75000"/>
                    </a:srgbClr>
                  </a:outerShdw>
                </a:effectLst>
              </a:rPr>
              <a:t>l’univers</a:t>
            </a:r>
            <a:endParaRPr lang="fr-FR" sz="4400" dirty="0"/>
          </a:p>
        </p:txBody>
      </p:sp>
      <p:sp>
        <p:nvSpPr>
          <p:cNvPr id="4" name="Rectangle 3"/>
          <p:cNvSpPr/>
          <p:nvPr/>
        </p:nvSpPr>
        <p:spPr>
          <a:xfrm>
            <a:off x="6517025" y="2563813"/>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de </a:t>
            </a:r>
            <a:br>
              <a:rPr lang="en-US" b="1" dirty="0">
                <a:solidFill>
                  <a:schemeClr val="tx2"/>
                </a:solidFill>
                <a:effectLst>
                  <a:outerShdw blurRad="38100" dist="38100" dir="2700000" algn="tl">
                    <a:srgbClr val="000000"/>
                  </a:outerShdw>
                </a:effectLst>
              </a:rPr>
            </a:br>
            <a:r>
              <a:rPr lang="fr-FR" b="1" dirty="0" smtClean="0">
                <a:solidFill>
                  <a:schemeClr val="tx2"/>
                </a:solidFill>
                <a:effectLst>
                  <a:outerShdw blurRad="38100" dist="38100" dir="2700000" algn="tl">
                    <a:srgbClr val="000000"/>
                  </a:outerShdw>
                </a:effectLst>
              </a:rPr>
              <a:t>la planète</a:t>
            </a:r>
            <a:endParaRPr lang="fr-FR" b="1" dirty="0">
              <a:solidFill>
                <a:schemeClr val="tx2"/>
              </a:solidFill>
              <a:effectLst>
                <a:outerShdw blurRad="38100" dist="38100" dir="2700000" algn="tl">
                  <a:srgbClr val="000000"/>
                </a:outerShdw>
              </a:effectLst>
            </a:endParaRPr>
          </a:p>
        </p:txBody>
      </p:sp>
      <p:sp>
        <p:nvSpPr>
          <p:cNvPr id="36" name="Rectangle 35"/>
          <p:cNvSpPr/>
          <p:nvPr/>
        </p:nvSpPr>
        <p:spPr>
          <a:xfrm>
            <a:off x="4419601" y="3996759"/>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a:t>
            </a:r>
            <a:r>
              <a:rPr lang="fr-FR" b="1" dirty="0" smtClean="0">
                <a:solidFill>
                  <a:schemeClr val="tx2"/>
                </a:solidFill>
                <a:effectLst>
                  <a:outerShdw blurRad="38100" dist="38100" dir="2700000" algn="tl">
                    <a:srgbClr val="000000"/>
                  </a:outerShdw>
                </a:effectLst>
              </a:rPr>
              <a:t>du système</a:t>
            </a:r>
            <a:endParaRPr lang="fr-FR"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10040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Phase 2</a:t>
            </a:r>
            <a:endParaRPr lang="fr-FR" dirty="0"/>
          </a:p>
        </p:txBody>
      </p:sp>
      <p:sp>
        <p:nvSpPr>
          <p:cNvPr id="6" name="Espace réservé du texte 5"/>
          <p:cNvSpPr>
            <a:spLocks noGrp="1"/>
          </p:cNvSpPr>
          <p:nvPr>
            <p:ph type="body" sz="half" idx="2"/>
          </p:nvPr>
        </p:nvSpPr>
        <p:spPr/>
        <p:txBody>
          <a:bodyPr/>
          <a:lstStyle/>
          <a:p>
            <a:pPr lvl="0">
              <a:spcBef>
                <a:spcPts val="0"/>
              </a:spcBef>
              <a:buClrTx/>
              <a:buSzTx/>
              <a:defRPr/>
            </a:pPr>
            <a:r>
              <a:rPr lang="fr-FR" dirty="0"/>
              <a:t>« physique sociale » et « altruisme » chez Comte</a:t>
            </a:r>
          </a:p>
          <a:p>
            <a:pPr lvl="0">
              <a:spcBef>
                <a:spcPts val="0"/>
              </a:spcBef>
              <a:buClrTx/>
              <a:buSzTx/>
              <a:defRPr/>
            </a:pPr>
            <a:r>
              <a:rPr lang="fr-FR" dirty="0"/>
              <a:t>« énergie humaine » chez Teilhard</a:t>
            </a:r>
          </a:p>
          <a:p>
            <a:endParaRPr lang="fr-FR" dirty="0"/>
          </a:p>
        </p:txBody>
      </p:sp>
      <p:pic>
        <p:nvPicPr>
          <p:cNvPr id="1026" name="Picture 2" descr="CH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175" y="1886743"/>
            <a:ext cx="3090863" cy="309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62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208912" cy="5832648"/>
          </a:xfrm>
        </p:spPr>
        <p:txBody>
          <a:bodyPr>
            <a:normAutofit/>
          </a:bodyPr>
          <a:lstStyle/>
          <a:p>
            <a:r>
              <a:rPr lang="fr-FR" dirty="0" smtClean="0"/>
              <a:t>Les lois physiques qui régissent la nature tendent vers le mouvement perpétuel, en tout cas la très longue durée. </a:t>
            </a:r>
          </a:p>
          <a:p>
            <a:r>
              <a:rPr lang="fr-FR" dirty="0" smtClean="0"/>
              <a:t>Mais en principe, « tout est périssable », « tout doit disparaître »</a:t>
            </a:r>
          </a:p>
          <a:p>
            <a:r>
              <a:rPr lang="fr-FR" dirty="0" smtClean="0"/>
              <a:t>Certains penseurs ont émis l’hypothèse que l’être humain est dans la nature sans être totalement de la nature. Ou plutôt, il serait « d’une autre nature », et appelé au « mouvement perpétuel », voire à la « vie éternelle », grâce à une autre forme d’énergie que l’énergie physique. Laquelle ? </a:t>
            </a:r>
          </a:p>
          <a:p>
            <a:r>
              <a:rPr lang="fr-FR" dirty="0" smtClean="0"/>
              <a:t>Voyons les réponses du positiviste Auguste Comte et du théologien Pierre Teilhard de Chardin.</a:t>
            </a:r>
            <a:endParaRPr lang="fr-FR" dirty="0"/>
          </a:p>
        </p:txBody>
      </p:sp>
    </p:spTree>
    <p:extLst>
      <p:ext uri="{BB962C8B-B14F-4D97-AF65-F5344CB8AC3E}">
        <p14:creationId xmlns:p14="http://schemas.microsoft.com/office/powerpoint/2010/main" val="3457299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0"/>
            <a:ext cx="3640368" cy="596963"/>
          </a:xfrm>
        </p:spPr>
        <p:txBody>
          <a:bodyPr>
            <a:normAutofit/>
          </a:bodyPr>
          <a:lstStyle/>
          <a:p>
            <a:r>
              <a:rPr lang="fr-FR" sz="3200" dirty="0" smtClean="0">
                <a:solidFill>
                  <a:schemeClr val="bg1"/>
                </a:solidFill>
                <a:latin typeface="Bodoni MT Condensed" pitchFamily="18" charset="0"/>
              </a:rPr>
              <a:t>Physique sociale et altruisme</a:t>
            </a:r>
            <a:endParaRPr lang="fr-FR" sz="3200" dirty="0">
              <a:solidFill>
                <a:schemeClr val="bg1"/>
              </a:solidFill>
              <a:latin typeface="Bodoni MT Condensed" pitchFamily="18" charset="0"/>
            </a:endParaRPr>
          </a:p>
        </p:txBody>
      </p:sp>
      <p:sp>
        <p:nvSpPr>
          <p:cNvPr id="3" name="Espace réservé du contenu 2"/>
          <p:cNvSpPr>
            <a:spLocks noGrp="1"/>
          </p:cNvSpPr>
          <p:nvPr>
            <p:ph idx="1"/>
          </p:nvPr>
        </p:nvSpPr>
        <p:spPr>
          <a:xfrm>
            <a:off x="467544" y="764704"/>
            <a:ext cx="8208912" cy="5760640"/>
          </a:xfrm>
        </p:spPr>
        <p:txBody>
          <a:bodyPr>
            <a:normAutofit fontScale="92500"/>
          </a:bodyPr>
          <a:lstStyle/>
          <a:p>
            <a:r>
              <a:rPr lang="fr-FR" dirty="0" smtClean="0">
                <a:solidFill>
                  <a:schemeClr val="tx1"/>
                </a:solidFill>
                <a:latin typeface="+mj-lt"/>
              </a:rPr>
              <a:t>« Physique sociale » : terme </a:t>
            </a:r>
            <a:r>
              <a:rPr lang="fr-FR" dirty="0" smtClean="0">
                <a:latin typeface="+mj-lt"/>
              </a:rPr>
              <a:t>que voulait employer Auguste Comte au lieu de « sociologie ». Mais le terme était déjà pris. </a:t>
            </a:r>
          </a:p>
          <a:p>
            <a:r>
              <a:rPr lang="fr-FR" dirty="0" smtClean="0"/>
              <a:t>« altruisme », néologisme </a:t>
            </a:r>
            <a:r>
              <a:rPr lang="fr-FR" dirty="0"/>
              <a:t>créé par Auguste Comte </a:t>
            </a:r>
            <a:r>
              <a:rPr lang="fr-FR" dirty="0" smtClean="0"/>
              <a:t>en  1852 au </a:t>
            </a:r>
            <a:r>
              <a:rPr lang="fr-FR" dirty="0"/>
              <a:t>sein de la "République occidentale" dont le but est de "vivre pour autrui". Le principal problème humain consiste à "faire graduellement prévaloir la sociabilité sur la personnalité ". </a:t>
            </a:r>
            <a:endParaRPr lang="fr-FR" dirty="0" smtClean="0"/>
          </a:p>
          <a:p>
            <a:r>
              <a:rPr lang="fr-FR" dirty="0" smtClean="0"/>
              <a:t>Altruisme = inclination </a:t>
            </a:r>
            <a:r>
              <a:rPr lang="fr-FR" dirty="0"/>
              <a:t>vers autrui, </a:t>
            </a:r>
            <a:r>
              <a:rPr lang="fr-FR" dirty="0" smtClean="0"/>
              <a:t>manifestant un progrès sur l'égoïsme </a:t>
            </a:r>
            <a:r>
              <a:rPr lang="fr-FR" dirty="0"/>
              <a:t>primitif. </a:t>
            </a:r>
            <a:r>
              <a:rPr lang="fr-FR" dirty="0" smtClean="0"/>
              <a:t>Condition </a:t>
            </a:r>
            <a:r>
              <a:rPr lang="fr-FR" dirty="0"/>
              <a:t>de </a:t>
            </a:r>
            <a:r>
              <a:rPr lang="fr-FR" dirty="0" smtClean="0"/>
              <a:t>l'inter-individualité</a:t>
            </a:r>
          </a:p>
          <a:p>
            <a:r>
              <a:rPr lang="fr-FR" dirty="0" smtClean="0"/>
              <a:t>Altruisme = "</a:t>
            </a:r>
            <a:r>
              <a:rPr lang="fr-FR" dirty="0"/>
              <a:t>self sacrifice</a:t>
            </a:r>
            <a:r>
              <a:rPr lang="fr-FR" dirty="0" smtClean="0"/>
              <a:t>". </a:t>
            </a:r>
          </a:p>
          <a:p>
            <a:r>
              <a:rPr lang="fr-FR" dirty="0" smtClean="0"/>
              <a:t>Avant Auguste Comte, Adam Smith avait fait de la « sympathie » et de la bienveillance un moteur des relations humaines. Comte préfère la notion d’altruisme qu’il estime plus « objective », telle une loi supérieure s’imposant aux individus, qu’ils le « veuillent » ou non. </a:t>
            </a:r>
            <a:endParaRPr lang="fr-FR" dirty="0"/>
          </a:p>
        </p:txBody>
      </p:sp>
    </p:spTree>
    <p:extLst>
      <p:ext uri="{BB962C8B-B14F-4D97-AF65-F5344CB8AC3E}">
        <p14:creationId xmlns:p14="http://schemas.microsoft.com/office/powerpoint/2010/main" val="1551684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6016" y="0"/>
            <a:ext cx="3449708" cy="548680"/>
          </a:xfrm>
        </p:spPr>
        <p:txBody>
          <a:bodyPr>
            <a:noAutofit/>
          </a:bodyPr>
          <a:lstStyle/>
          <a:p>
            <a:r>
              <a:rPr lang="fr-FR" sz="2000" b="1" dirty="0" smtClean="0">
                <a:solidFill>
                  <a:schemeClr val="bg1"/>
                </a:solidFill>
              </a:rPr>
              <a:t>L’amour, force de liaison</a:t>
            </a:r>
            <a:endParaRPr lang="fr-FR" sz="2000" b="1" dirty="0">
              <a:solidFill>
                <a:schemeClr val="bg1"/>
              </a:solidFill>
            </a:endParaRPr>
          </a:p>
        </p:txBody>
      </p:sp>
      <p:sp>
        <p:nvSpPr>
          <p:cNvPr id="5" name="Espace réservé du texte 5"/>
          <p:cNvSpPr txBox="1">
            <a:spLocks/>
          </p:cNvSpPr>
          <p:nvPr/>
        </p:nvSpPr>
        <p:spPr>
          <a:xfrm>
            <a:off x="6588225" y="2103378"/>
            <a:ext cx="1944216" cy="1368152"/>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lt1"/>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lt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lt1"/>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lt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lt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lt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lt1"/>
                </a:solidFill>
                <a:latin typeface="+mn-lt"/>
                <a:ea typeface="+mn-ea"/>
                <a:cs typeface="+mn-cs"/>
              </a:defRPr>
            </a:lvl9pPr>
          </a:lstStyle>
          <a:p>
            <a:pPr algn="ctr">
              <a:buFont typeface="Wingdings 2" charset="2"/>
              <a:buNone/>
              <a:defRPr/>
            </a:pPr>
            <a:r>
              <a:rPr lang="fr-FR" dirty="0" smtClean="0">
                <a:latin typeface="Arial Narrow" pitchFamily="34" charset="0"/>
              </a:rPr>
              <a:t>Attirance spirituelle-émotionnelle</a:t>
            </a:r>
            <a:endParaRPr lang="fr-FR" dirty="0">
              <a:latin typeface="Arial Narrow" pitchFamily="34" charset="0"/>
            </a:endParaRPr>
          </a:p>
        </p:txBody>
      </p:sp>
      <p:pic>
        <p:nvPicPr>
          <p:cNvPr id="6" name="Picture 2" descr="http://www.lovebooster.be/dpics/couple-croche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4342860" y="979278"/>
            <a:ext cx="2278464" cy="3616352"/>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pic>
        <p:nvPicPr>
          <p:cNvPr id="7" name="Picture 4" descr="http://rosinstrument.com/pb/img/static.thepiratebay.org-doodles-magn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2153857" y="979278"/>
            <a:ext cx="2388387" cy="3616352"/>
          </a:xfrm>
          <a:prstGeom prst="rect">
            <a:avLst/>
          </a:prstGeom>
          <a:scene3d>
            <a:camera prst="isometricOffAxis2Left"/>
            <a:lightRig rig="threePt" dir="t"/>
          </a:scene3d>
          <a:sp3d>
            <a:bevelT w="152400" h="50800" prst="softRound"/>
          </a:sp3d>
        </p:spPr>
      </p:pic>
      <p:sp>
        <p:nvSpPr>
          <p:cNvPr id="8" name="Espace réservé du texte 3"/>
          <p:cNvSpPr txBox="1">
            <a:spLocks/>
          </p:cNvSpPr>
          <p:nvPr/>
        </p:nvSpPr>
        <p:spPr>
          <a:xfrm>
            <a:off x="1102773" y="4623604"/>
            <a:ext cx="6480175" cy="2000250"/>
          </a:xfrm>
          <a:prstGeom prst="rect">
            <a:avLst/>
          </a:prstGeom>
        </p:spPr>
        <p:style>
          <a:lnRef idx="1">
            <a:schemeClr val="accent4"/>
          </a:lnRef>
          <a:fillRef idx="2">
            <a:schemeClr val="accent4"/>
          </a:fillRef>
          <a:effectRef idx="1">
            <a:schemeClr val="accent4"/>
          </a:effectRef>
          <a:fontRef idx="minor">
            <a:schemeClr val="dk1"/>
          </a:fontRef>
        </p:style>
        <p:txBody>
          <a:bodyPr anchor="b"/>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a:spcBef>
                <a:spcPct val="20000"/>
              </a:spcBef>
              <a:spcAft>
                <a:spcPts val="600"/>
              </a:spcAft>
              <a:buClr>
                <a:schemeClr val="tx2"/>
              </a:buClr>
              <a:buFont typeface="Wingdings 2" pitchFamily="18" charset="2"/>
              <a:buNone/>
            </a:pPr>
            <a:r>
              <a:rPr lang="fr-FR" sz="2400" dirty="0">
                <a:solidFill>
                  <a:srgbClr val="F60000"/>
                </a:solidFill>
                <a:latin typeface="Arial Black" pitchFamily="34" charset="0"/>
              </a:rPr>
              <a:t>    Aimant</a:t>
            </a:r>
            <a:r>
              <a:rPr lang="fr-FR" sz="2400" dirty="0">
                <a:latin typeface="Arial Black" pitchFamily="34" charset="0"/>
              </a:rPr>
              <a:t>          &amp;            </a:t>
            </a:r>
            <a:r>
              <a:rPr lang="fr-FR" sz="2400" dirty="0">
                <a:solidFill>
                  <a:srgbClr val="0070C0"/>
                </a:solidFill>
                <a:latin typeface="Arial Black" pitchFamily="34" charset="0"/>
              </a:rPr>
              <a:t>amant</a:t>
            </a:r>
          </a:p>
          <a:p>
            <a:pPr algn="ctr">
              <a:spcBef>
                <a:spcPct val="20000"/>
              </a:spcBef>
              <a:spcAft>
                <a:spcPts val="600"/>
              </a:spcAft>
              <a:buClr>
                <a:schemeClr val="tx2"/>
              </a:buClr>
              <a:buFont typeface="Wingdings 2" pitchFamily="18" charset="2"/>
              <a:buNone/>
            </a:pPr>
            <a:r>
              <a:rPr lang="fr-FR" sz="2400" dirty="0">
                <a:solidFill>
                  <a:srgbClr val="000000"/>
                </a:solidFill>
                <a:latin typeface="Arial Black" pitchFamily="34" charset="0"/>
              </a:rPr>
              <a:t>        </a:t>
            </a:r>
            <a:r>
              <a:rPr lang="fr-FR" sz="2400" dirty="0">
                <a:solidFill>
                  <a:srgbClr val="F60000"/>
                </a:solidFill>
                <a:latin typeface="Arial Black" pitchFamily="34" charset="0"/>
              </a:rPr>
              <a:t>Chimie</a:t>
            </a:r>
            <a:r>
              <a:rPr lang="fr-FR" sz="2400" dirty="0">
                <a:solidFill>
                  <a:srgbClr val="000000"/>
                </a:solidFill>
                <a:latin typeface="Arial Black" pitchFamily="34" charset="0"/>
              </a:rPr>
              <a:t>          &amp;            </a:t>
            </a:r>
            <a:r>
              <a:rPr lang="fr-FR" sz="2400" dirty="0">
                <a:solidFill>
                  <a:srgbClr val="0070C0"/>
                </a:solidFill>
                <a:latin typeface="Arial Black" pitchFamily="34" charset="0"/>
              </a:rPr>
              <a:t>alchimie</a:t>
            </a:r>
          </a:p>
          <a:p>
            <a:pPr algn="ctr">
              <a:spcBef>
                <a:spcPct val="20000"/>
              </a:spcBef>
              <a:spcAft>
                <a:spcPts val="600"/>
              </a:spcAft>
              <a:buClr>
                <a:schemeClr val="tx2"/>
              </a:buClr>
              <a:buFont typeface="Wingdings 2" pitchFamily="18" charset="2"/>
              <a:buNone/>
            </a:pPr>
            <a:r>
              <a:rPr lang="fr-FR" sz="2400" dirty="0">
                <a:latin typeface="Arial Black" pitchFamily="34" charset="0"/>
              </a:rPr>
              <a:t>      </a:t>
            </a:r>
            <a:r>
              <a:rPr lang="fr-FR" sz="2400" dirty="0">
                <a:solidFill>
                  <a:srgbClr val="F60000"/>
                </a:solidFill>
                <a:latin typeface="Arial Black" pitchFamily="34" charset="0"/>
              </a:rPr>
              <a:t>Force</a:t>
            </a:r>
            <a:r>
              <a:rPr lang="fr-FR" sz="2400" dirty="0">
                <a:latin typeface="Arial Black" pitchFamily="34" charset="0"/>
              </a:rPr>
              <a:t>            &amp;            </a:t>
            </a:r>
            <a:r>
              <a:rPr lang="fr-FR" sz="2400" dirty="0">
                <a:solidFill>
                  <a:srgbClr val="0070C0"/>
                </a:solidFill>
                <a:latin typeface="Arial Black" pitchFamily="34" charset="0"/>
              </a:rPr>
              <a:t>pouvoir</a:t>
            </a:r>
          </a:p>
          <a:p>
            <a:pPr>
              <a:spcBef>
                <a:spcPct val="20000"/>
              </a:spcBef>
              <a:spcAft>
                <a:spcPts val="600"/>
              </a:spcAft>
              <a:buClr>
                <a:schemeClr val="tx2"/>
              </a:buClr>
              <a:buFont typeface="Wingdings 2" pitchFamily="18" charset="2"/>
              <a:buNone/>
            </a:pPr>
            <a:r>
              <a:rPr lang="fr-FR" sz="2400" dirty="0">
                <a:latin typeface="Arial Black" pitchFamily="34" charset="0"/>
              </a:rPr>
              <a:t>     </a:t>
            </a:r>
            <a:r>
              <a:rPr lang="fr-FR" sz="2400" dirty="0" smtClean="0">
                <a:solidFill>
                  <a:srgbClr val="F60000"/>
                </a:solidFill>
                <a:latin typeface="Arial Black" pitchFamily="34" charset="0"/>
              </a:rPr>
              <a:t>Déterminisme</a:t>
            </a:r>
            <a:r>
              <a:rPr lang="fr-FR" sz="2400" dirty="0" smtClean="0">
                <a:latin typeface="Arial Black" pitchFamily="34" charset="0"/>
              </a:rPr>
              <a:t>   </a:t>
            </a:r>
            <a:r>
              <a:rPr lang="fr-FR" sz="2800" dirty="0">
                <a:latin typeface="Arial Black" pitchFamily="34" charset="0"/>
              </a:rPr>
              <a:t>&amp; </a:t>
            </a:r>
            <a:r>
              <a:rPr lang="fr-FR" sz="2400" dirty="0">
                <a:latin typeface="Arial Black" pitchFamily="34" charset="0"/>
              </a:rPr>
              <a:t>        </a:t>
            </a:r>
            <a:r>
              <a:rPr lang="fr-FR" sz="2400" dirty="0">
                <a:solidFill>
                  <a:srgbClr val="0070C0"/>
                </a:solidFill>
                <a:latin typeface="Arial Black" pitchFamily="34" charset="0"/>
              </a:rPr>
              <a:t>destinée</a:t>
            </a:r>
          </a:p>
        </p:txBody>
      </p:sp>
      <p:sp>
        <p:nvSpPr>
          <p:cNvPr id="9" name="Rectangle 8"/>
          <p:cNvSpPr/>
          <p:nvPr/>
        </p:nvSpPr>
        <p:spPr>
          <a:xfrm>
            <a:off x="611560" y="2158529"/>
            <a:ext cx="1417016" cy="1200329"/>
          </a:xfrm>
          <a:prstGeom prst="rect">
            <a:avLst/>
          </a:prstGeom>
          <a:solidFill>
            <a:srgbClr val="FF0000"/>
          </a:solidFill>
        </p:spPr>
        <p:txBody>
          <a:bodyPr wrap="square">
            <a:spAutoFit/>
          </a:bodyPr>
          <a:lstStyle/>
          <a:p>
            <a:pPr>
              <a:buFont typeface="Wingdings 2" charset="2"/>
              <a:buNone/>
              <a:defRPr/>
            </a:pPr>
            <a:r>
              <a:rPr lang="fr-FR" sz="2400" dirty="0">
                <a:solidFill>
                  <a:schemeClr val="bg2"/>
                </a:solidFill>
                <a:latin typeface="Arial Narrow" pitchFamily="34" charset="0"/>
              </a:rPr>
              <a:t>Attraction</a:t>
            </a:r>
          </a:p>
          <a:p>
            <a:pPr>
              <a:buFont typeface="Wingdings 2" charset="2"/>
              <a:buNone/>
              <a:defRPr/>
            </a:pPr>
            <a:r>
              <a:rPr lang="fr-FR" sz="2400" dirty="0">
                <a:solidFill>
                  <a:schemeClr val="bg2"/>
                </a:solidFill>
                <a:latin typeface="Arial Narrow" pitchFamily="34" charset="0"/>
              </a:rPr>
              <a:t>physico-chimique </a:t>
            </a:r>
          </a:p>
        </p:txBody>
      </p:sp>
    </p:spTree>
    <p:extLst>
      <p:ext uri="{BB962C8B-B14F-4D97-AF65-F5344CB8AC3E}">
        <p14:creationId xmlns:p14="http://schemas.microsoft.com/office/powerpoint/2010/main" val="325436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04801" y="4525115"/>
            <a:ext cx="7543800" cy="1966913"/>
            <a:chOff x="576" y="3030"/>
            <a:chExt cx="4752" cy="1239"/>
          </a:xfrm>
        </p:grpSpPr>
        <p:sp>
          <p:nvSpPr>
            <p:cNvPr id="6"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7"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8"/>
            <p:cNvSpPr txBox="1">
              <a:spLocks noChangeArrowheads="1"/>
            </p:cNvSpPr>
            <p:nvPr/>
          </p:nvSpPr>
          <p:spPr bwMode="auto">
            <a:xfrm>
              <a:off x="3483"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1" name="Text Box 39"/>
            <p:cNvSpPr txBox="1">
              <a:spLocks noChangeArrowheads="1"/>
            </p:cNvSpPr>
            <p:nvPr/>
          </p:nvSpPr>
          <p:spPr bwMode="auto">
            <a:xfrm>
              <a:off x="4405" y="3132"/>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2"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3"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2"/>
            <p:cNvSpPr txBox="1">
              <a:spLocks noChangeArrowheads="1"/>
            </p:cNvSpPr>
            <p:nvPr/>
          </p:nvSpPr>
          <p:spPr bwMode="auto">
            <a:xfrm>
              <a:off x="744" y="3156"/>
              <a:ext cx="855" cy="32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sp>
          <p:nvSpPr>
            <p:cNvPr id="15" name="Text Box 43"/>
            <p:cNvSpPr txBox="1">
              <a:spLocks noChangeArrowheads="1"/>
            </p:cNvSpPr>
            <p:nvPr/>
          </p:nvSpPr>
          <p:spPr bwMode="auto">
            <a:xfrm>
              <a:off x="1728"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grpSp>
      <p:grpSp>
        <p:nvGrpSpPr>
          <p:cNvPr id="16" name="Group 44"/>
          <p:cNvGrpSpPr>
            <a:grpSpLocks/>
          </p:cNvGrpSpPr>
          <p:nvPr/>
        </p:nvGrpSpPr>
        <p:grpSpPr bwMode="auto">
          <a:xfrm>
            <a:off x="571500" y="1043482"/>
            <a:ext cx="4546601" cy="5016500"/>
            <a:chOff x="744" y="816"/>
            <a:chExt cx="2864" cy="3160"/>
          </a:xfrm>
        </p:grpSpPr>
        <p:sp>
          <p:nvSpPr>
            <p:cNvPr id="17"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8"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9"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0" name="Picture 48"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red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1"/>
            <p:cNvSpPr txBox="1">
              <a:spLocks noChangeArrowheads="1"/>
            </p:cNvSpPr>
            <p:nvPr/>
          </p:nvSpPr>
          <p:spPr bwMode="auto">
            <a:xfrm>
              <a:off x="744" y="2081"/>
              <a:ext cx="1369" cy="67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4" name="Text Box 52"/>
            <p:cNvSpPr txBox="1">
              <a:spLocks noChangeArrowheads="1"/>
            </p:cNvSpPr>
            <p:nvPr/>
          </p:nvSpPr>
          <p:spPr bwMode="auto">
            <a:xfrm>
              <a:off x="2113" y="1520"/>
              <a:ext cx="1495" cy="2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Grands-parents</a:t>
              </a:r>
              <a:endParaRPr lang="fr-FR" sz="2800" b="1" dirty="0">
                <a:solidFill>
                  <a:schemeClr val="tx2"/>
                </a:solidFill>
                <a:effectLst>
                  <a:outerShdw blurRad="38100" dist="38100" dir="2700000" algn="tl">
                    <a:srgbClr val="000000"/>
                  </a:outerShdw>
                </a:effectLst>
                <a:latin typeface="+mn-lt"/>
              </a:endParaRPr>
            </a:p>
          </p:txBody>
        </p:sp>
        <p:sp>
          <p:nvSpPr>
            <p:cNvPr id="25" name="Text Box 53"/>
            <p:cNvSpPr txBox="1">
              <a:spLocks noChangeArrowheads="1"/>
            </p:cNvSpPr>
            <p:nvPr/>
          </p:nvSpPr>
          <p:spPr bwMode="auto">
            <a:xfrm>
              <a:off x="2515" y="2152"/>
              <a:ext cx="692" cy="601"/>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solidFill>
                    <a:schemeClr val="tx2"/>
                  </a:solidFill>
                  <a:effectLst>
                    <a:outerShdw blurRad="38100" dist="38100" dir="2700000" algn="tl">
                      <a:srgbClr val="C0C0C0"/>
                    </a:outerShdw>
                  </a:effectLst>
                </a:rPr>
                <a:t> </a:t>
              </a:r>
              <a:r>
                <a:rPr lang="en-US" sz="2800" b="1" dirty="0" smtClean="0">
                  <a:solidFill>
                    <a:schemeClr val="tx2"/>
                  </a:solidFill>
                  <a:effectLst>
                    <a:outerShdw blurRad="38100" dist="38100" dir="2700000" algn="tl">
                      <a:srgbClr val="C0C0C0"/>
                    </a:outerShdw>
                  </a:effectLst>
                </a:rPr>
                <a:t>P</a:t>
              </a:r>
              <a:r>
                <a:rPr lang="en-US" sz="2000" b="1" dirty="0" smtClean="0">
                  <a:solidFill>
                    <a:schemeClr val="tx2"/>
                  </a:solidFill>
                  <a:effectLst>
                    <a:outerShdw blurRad="38100" dist="38100" dir="2700000" algn="tl">
                      <a:srgbClr val="C0C0C0"/>
                    </a:outerShdw>
                  </a:effectLst>
                </a:rPr>
                <a:t>arents</a:t>
              </a:r>
              <a:endParaRPr lang="en-US" sz="2800" b="1" dirty="0">
                <a:solidFill>
                  <a:schemeClr val="tx2"/>
                </a:solidFill>
                <a:effectLst>
                  <a:outerShdw blurRad="38100" dist="38100" dir="2700000" algn="tl">
                    <a:srgbClr val="C0C0C0"/>
                  </a:outerShdw>
                </a:effectLst>
              </a:endParaRPr>
            </a:p>
          </p:txBody>
        </p:sp>
        <p:sp>
          <p:nvSpPr>
            <p:cNvPr id="26" name="Text Box 54"/>
            <p:cNvSpPr txBox="1">
              <a:spLocks noChangeArrowheads="1"/>
            </p:cNvSpPr>
            <p:nvPr/>
          </p:nvSpPr>
          <p:spPr bwMode="auto">
            <a:xfrm>
              <a:off x="2460" y="3139"/>
              <a:ext cx="862" cy="291"/>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400" b="1" dirty="0" err="1" smtClean="0">
                  <a:solidFill>
                    <a:schemeClr val="tx2"/>
                  </a:solidFill>
                  <a:effectLst>
                    <a:outerShdw blurRad="38100" dist="38100" dir="2700000" algn="tl">
                      <a:srgbClr val="000000"/>
                    </a:outerShdw>
                  </a:effectLst>
                  <a:latin typeface="+mn-lt"/>
                </a:rPr>
                <a:t>Enfants</a:t>
              </a:r>
              <a:endParaRPr lang="en-US" sz="2400" b="1" dirty="0">
                <a:solidFill>
                  <a:schemeClr val="tx2"/>
                </a:solidFill>
                <a:effectLst>
                  <a:outerShdw blurRad="38100" dist="38100" dir="2700000" algn="tl">
                    <a:srgbClr val="000000"/>
                  </a:outerShdw>
                </a:effectLst>
                <a:latin typeface="+mn-lt"/>
              </a:endParaRPr>
            </a:p>
          </p:txBody>
        </p:sp>
      </p:grpSp>
      <p:grpSp>
        <p:nvGrpSpPr>
          <p:cNvPr id="27" name="Group 55"/>
          <p:cNvGrpSpPr>
            <a:grpSpLocks/>
          </p:cNvGrpSpPr>
          <p:nvPr/>
        </p:nvGrpSpPr>
        <p:grpSpPr bwMode="auto">
          <a:xfrm>
            <a:off x="6399749" y="1526082"/>
            <a:ext cx="2084387" cy="2805112"/>
            <a:chOff x="4437" y="885"/>
            <a:chExt cx="1313" cy="1767"/>
          </a:xfrm>
        </p:grpSpPr>
        <p:sp>
          <p:nvSpPr>
            <p:cNvPr id="28"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29"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0" name="Picture 58" descr="blue green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2"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3"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a:xfrm>
            <a:off x="4664076" y="0"/>
            <a:ext cx="3508324" cy="548680"/>
          </a:xfrm>
        </p:spPr>
        <p:txBody>
          <a:bodyPr>
            <a:noAutofit/>
          </a:bodyPr>
          <a:lstStyle/>
          <a:p>
            <a:r>
              <a:rPr lang="fr-FR" sz="1800" b="1" dirty="0">
                <a:solidFill>
                  <a:schemeClr val="bg1"/>
                </a:solidFill>
                <a:effectLst>
                  <a:outerShdw blurRad="38100" dist="25500" dir="5400000" algn="tl" rotWithShape="0">
                    <a:srgbClr val="000000">
                      <a:satMod val="180000"/>
                      <a:alpha val="75000"/>
                    </a:srgbClr>
                  </a:outerShdw>
                </a:effectLst>
              </a:rPr>
              <a:t>Ordre naturel dans la </a:t>
            </a:r>
            <a:r>
              <a:rPr lang="fr-FR" sz="1800" b="1" dirty="0" smtClean="0">
                <a:solidFill>
                  <a:schemeClr val="bg1"/>
                </a:solidFill>
                <a:effectLst>
                  <a:outerShdw blurRad="38100" dist="25500" dir="5400000" algn="tl" rotWithShape="0">
                    <a:srgbClr val="000000">
                      <a:satMod val="180000"/>
                      <a:alpha val="75000"/>
                    </a:srgbClr>
                  </a:outerShdw>
                </a:effectLst>
              </a:rPr>
              <a:t>société</a:t>
            </a:r>
            <a:endParaRPr lang="fr-FR" sz="1800" b="1" dirty="0"/>
          </a:p>
        </p:txBody>
      </p:sp>
    </p:spTree>
    <p:extLst>
      <p:ext uri="{BB962C8B-B14F-4D97-AF65-F5344CB8AC3E}">
        <p14:creationId xmlns:p14="http://schemas.microsoft.com/office/powerpoint/2010/main" val="4320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0" y="0"/>
            <a:ext cx="3816424" cy="548680"/>
          </a:xfrm>
        </p:spPr>
        <p:txBody>
          <a:bodyPr>
            <a:normAutofit fontScale="90000"/>
          </a:bodyPr>
          <a:lstStyle/>
          <a:p>
            <a:r>
              <a:rPr lang="fr-FR" b="1" dirty="0" smtClean="0">
                <a:solidFill>
                  <a:schemeClr val="bg1"/>
                </a:solidFill>
              </a:rPr>
              <a:t>Évaluer Comte</a:t>
            </a:r>
            <a:endParaRPr lang="fr-FR" b="1" dirty="0">
              <a:solidFill>
                <a:schemeClr val="bg1"/>
              </a:solidFill>
            </a:endParaRPr>
          </a:p>
        </p:txBody>
      </p:sp>
      <p:sp>
        <p:nvSpPr>
          <p:cNvPr id="5" name="Espace réservé du texte 4"/>
          <p:cNvSpPr>
            <a:spLocks noGrp="1"/>
          </p:cNvSpPr>
          <p:nvPr>
            <p:ph type="body" idx="1"/>
          </p:nvPr>
        </p:nvSpPr>
        <p:spPr>
          <a:xfrm>
            <a:off x="539552" y="692696"/>
            <a:ext cx="3744416" cy="639762"/>
          </a:xfrm>
        </p:spPr>
        <p:txBody>
          <a:bodyPr/>
          <a:lstStyle/>
          <a:p>
            <a:r>
              <a:rPr lang="fr-FR" dirty="0" smtClean="0"/>
              <a:t>Comte voit juste </a:t>
            </a:r>
            <a:endParaRPr lang="fr-FR" dirty="0"/>
          </a:p>
        </p:txBody>
      </p:sp>
      <p:sp>
        <p:nvSpPr>
          <p:cNvPr id="3" name="Espace réservé du contenu 2"/>
          <p:cNvSpPr>
            <a:spLocks noGrp="1"/>
          </p:cNvSpPr>
          <p:nvPr>
            <p:ph sz="half" idx="2"/>
          </p:nvPr>
        </p:nvSpPr>
        <p:spPr>
          <a:xfrm>
            <a:off x="611560" y="1556792"/>
            <a:ext cx="3289984" cy="3600400"/>
          </a:xfrm>
        </p:spPr>
        <p:txBody>
          <a:bodyPr>
            <a:normAutofit fontScale="85000" lnSpcReduction="10000"/>
          </a:bodyPr>
          <a:lstStyle/>
          <a:p>
            <a:r>
              <a:rPr lang="fr-FR" dirty="0" smtClean="0"/>
              <a:t>Dans sa recherche de lois sociales objectives</a:t>
            </a:r>
          </a:p>
          <a:p>
            <a:r>
              <a:rPr lang="fr-FR" dirty="0" smtClean="0"/>
              <a:t>Il a saisi la force qui « tient » les êtres humains entre eux.</a:t>
            </a:r>
          </a:p>
          <a:p>
            <a:r>
              <a:rPr lang="fr-FR" dirty="0" smtClean="0"/>
              <a:t>Il voit dans l’altruisme le fondement de la vie sociale, là où d’autres avaient vu l’égoïsme et la loi de la jungle</a:t>
            </a:r>
            <a:endParaRPr lang="fr-FR" dirty="0"/>
          </a:p>
          <a:p>
            <a:endParaRPr lang="fr-FR" dirty="0"/>
          </a:p>
        </p:txBody>
      </p:sp>
      <p:sp>
        <p:nvSpPr>
          <p:cNvPr id="6" name="Espace réservé du texte 5"/>
          <p:cNvSpPr>
            <a:spLocks noGrp="1"/>
          </p:cNvSpPr>
          <p:nvPr>
            <p:ph type="body" sz="quarter" idx="3"/>
          </p:nvPr>
        </p:nvSpPr>
        <p:spPr>
          <a:xfrm>
            <a:off x="4499992" y="692696"/>
            <a:ext cx="3055717" cy="639762"/>
          </a:xfrm>
        </p:spPr>
        <p:txBody>
          <a:bodyPr/>
          <a:lstStyle/>
          <a:p>
            <a:r>
              <a:rPr lang="fr-FR" dirty="0" smtClean="0"/>
              <a:t>Mais …</a:t>
            </a:r>
            <a:endParaRPr lang="fr-FR" dirty="0"/>
          </a:p>
        </p:txBody>
      </p:sp>
      <p:sp>
        <p:nvSpPr>
          <p:cNvPr id="7" name="Espace réservé du contenu 6"/>
          <p:cNvSpPr>
            <a:spLocks noGrp="1"/>
          </p:cNvSpPr>
          <p:nvPr>
            <p:ph sz="quarter" idx="4"/>
          </p:nvPr>
        </p:nvSpPr>
        <p:spPr>
          <a:xfrm>
            <a:off x="3995936" y="1556792"/>
            <a:ext cx="4680520" cy="3312368"/>
          </a:xfrm>
        </p:spPr>
        <p:txBody>
          <a:bodyPr>
            <a:normAutofit fontScale="92500" lnSpcReduction="20000"/>
          </a:bodyPr>
          <a:lstStyle/>
          <a:p>
            <a:r>
              <a:rPr lang="fr-FR" dirty="0" smtClean="0"/>
              <a:t>Comte sous-estime le libre-arbitre, le désir individuel</a:t>
            </a:r>
          </a:p>
          <a:p>
            <a:r>
              <a:rPr lang="fr-FR" dirty="0" smtClean="0"/>
              <a:t>Comte ne montre pas comment l’altruisme crée la richesse. (vision statique, conservatrice, descriptive, au lieu d’être prospective)</a:t>
            </a:r>
          </a:p>
          <a:p>
            <a:r>
              <a:rPr lang="fr-FR" dirty="0" smtClean="0"/>
              <a:t>Montre comment la société tient et se maintient, mais n’explique pas comment on « </a:t>
            </a:r>
            <a:r>
              <a:rPr lang="fr-FR" dirty="0" err="1" smtClean="0"/>
              <a:t>ob-tient</a:t>
            </a:r>
            <a:r>
              <a:rPr lang="fr-FR" dirty="0" smtClean="0"/>
              <a:t> » en donnant.</a:t>
            </a:r>
            <a:endParaRPr lang="fr-FR" dirty="0"/>
          </a:p>
        </p:txBody>
      </p:sp>
      <p:sp>
        <p:nvSpPr>
          <p:cNvPr id="2" name="Rectangle 1"/>
          <p:cNvSpPr/>
          <p:nvPr/>
        </p:nvSpPr>
        <p:spPr>
          <a:xfrm>
            <a:off x="467544" y="5157192"/>
            <a:ext cx="8208912" cy="1323439"/>
          </a:xfrm>
          <a:prstGeom prst="rect">
            <a:avLst/>
          </a:prstGeom>
        </p:spPr>
        <p:txBody>
          <a:bodyPr wrap="square">
            <a:spAutoFit/>
          </a:bodyPr>
          <a:lstStyle/>
          <a:p>
            <a:r>
              <a:rPr lang="fr-FR" sz="1600" b="1" dirty="0" smtClean="0"/>
              <a:t>Étymologie de obtenir 1</a:t>
            </a:r>
            <a:r>
              <a:rPr lang="fr-FR" sz="1600" b="1" dirty="0"/>
              <a:t>. </a:t>
            </a:r>
            <a:r>
              <a:rPr lang="fr-FR" sz="1600" dirty="0"/>
              <a:t>1283 «parvenir à se faire accorder (ce qu'on désire)» </a:t>
            </a:r>
            <a:r>
              <a:rPr lang="fr-FR" sz="1600" b="1" dirty="0" err="1" smtClean="0"/>
              <a:t>optenir</a:t>
            </a:r>
            <a:r>
              <a:rPr lang="fr-FR" sz="1600" dirty="0"/>
              <a:t>); </a:t>
            </a:r>
            <a:r>
              <a:rPr lang="fr-FR" sz="1600" b="1" dirty="0"/>
              <a:t>2. </a:t>
            </a:r>
            <a:r>
              <a:rPr lang="fr-FR" sz="1600" i="1" dirty="0"/>
              <a:t>ca </a:t>
            </a:r>
            <a:r>
              <a:rPr lang="fr-FR" sz="1600" dirty="0"/>
              <a:t>1500 «réussir à atteindre» (</a:t>
            </a:r>
            <a:r>
              <a:rPr lang="fr-FR" sz="1600" cap="small" dirty="0"/>
              <a:t>Ph. de Commynes, </a:t>
            </a:r>
            <a:r>
              <a:rPr lang="fr-FR" sz="1600" i="1" dirty="0" smtClean="0"/>
              <a:t>Mémoires</a:t>
            </a:r>
            <a:r>
              <a:rPr lang="fr-FR" sz="1600" dirty="0" smtClean="0"/>
              <a:t>);</a:t>
            </a:r>
            <a:r>
              <a:rPr lang="fr-FR" sz="1600" b="1" dirty="0"/>
              <a:t>3. </a:t>
            </a:r>
            <a:r>
              <a:rPr lang="fr-FR" sz="1600" dirty="0"/>
              <a:t>1787 </a:t>
            </a:r>
            <a:r>
              <a:rPr lang="fr-FR" sz="1600" dirty="0">
                <a:solidFill>
                  <a:srgbClr val="FF0000"/>
                </a:solidFill>
              </a:rPr>
              <a:t>«arriver à produire» (</a:t>
            </a:r>
            <a:r>
              <a:rPr lang="fr-FR" sz="1600" cap="small" dirty="0" err="1">
                <a:solidFill>
                  <a:srgbClr val="FF0000"/>
                </a:solidFill>
              </a:rPr>
              <a:t>Guyton</a:t>
            </a:r>
            <a:r>
              <a:rPr lang="fr-FR" sz="1600" cap="small" dirty="0">
                <a:solidFill>
                  <a:srgbClr val="FF0000"/>
                </a:solidFill>
              </a:rPr>
              <a:t> de </a:t>
            </a:r>
            <a:r>
              <a:rPr lang="fr-FR" sz="1600" cap="small" dirty="0" err="1">
                <a:solidFill>
                  <a:srgbClr val="FF0000"/>
                </a:solidFill>
              </a:rPr>
              <a:t>Morveau</a:t>
            </a:r>
            <a:r>
              <a:rPr lang="fr-FR" sz="1600" cap="small" dirty="0">
                <a:solidFill>
                  <a:srgbClr val="FF0000"/>
                </a:solidFill>
              </a:rPr>
              <a:t>, Lavoisier, Berthollet, Fourcroy, </a:t>
            </a:r>
            <a:r>
              <a:rPr lang="fr-FR" sz="1600" i="1" dirty="0">
                <a:solidFill>
                  <a:srgbClr val="FF0000"/>
                </a:solidFill>
              </a:rPr>
              <a:t>Méthode de nomenclature </a:t>
            </a:r>
            <a:r>
              <a:rPr lang="fr-FR" sz="1600" i="1" dirty="0" err="1">
                <a:solidFill>
                  <a:srgbClr val="FF0000"/>
                </a:solidFill>
              </a:rPr>
              <a:t>chim</a:t>
            </a:r>
            <a:r>
              <a:rPr lang="fr-FR" sz="1600" i="1" dirty="0">
                <a:solidFill>
                  <a:srgbClr val="FF0000"/>
                </a:solidFill>
              </a:rPr>
              <a:t>.</a:t>
            </a:r>
            <a:r>
              <a:rPr lang="fr-FR" sz="1600" dirty="0">
                <a:solidFill>
                  <a:srgbClr val="FF0000"/>
                </a:solidFill>
              </a:rPr>
              <a:t>,Paris, p.49). </a:t>
            </a:r>
            <a:r>
              <a:rPr lang="fr-FR" sz="1600" dirty="0" err="1">
                <a:solidFill>
                  <a:srgbClr val="FF0000"/>
                </a:solidFill>
              </a:rPr>
              <a:t>Empr</a:t>
            </a:r>
            <a:r>
              <a:rPr lang="fr-FR" sz="1600" dirty="0">
                <a:solidFill>
                  <a:srgbClr val="FF0000"/>
                </a:solidFill>
              </a:rPr>
              <a:t>. au lat. class.</a:t>
            </a:r>
            <a:r>
              <a:rPr lang="fr-FR" sz="1600" i="1" dirty="0">
                <a:solidFill>
                  <a:srgbClr val="FF0000"/>
                </a:solidFill>
              </a:rPr>
              <a:t> </a:t>
            </a:r>
            <a:r>
              <a:rPr lang="fr-FR" sz="1600" i="1" dirty="0" err="1">
                <a:solidFill>
                  <a:srgbClr val="FF0000"/>
                </a:solidFill>
              </a:rPr>
              <a:t>obtinere</a:t>
            </a:r>
            <a:r>
              <a:rPr lang="fr-FR" sz="1600" i="1" dirty="0">
                <a:solidFill>
                  <a:srgbClr val="FF0000"/>
                </a:solidFill>
              </a:rPr>
              <a:t> </a:t>
            </a:r>
            <a:r>
              <a:rPr lang="fr-FR" sz="1600" dirty="0">
                <a:solidFill>
                  <a:srgbClr val="FF0000"/>
                </a:solidFill>
              </a:rPr>
              <a:t>«tenir fermement; avoir en pleine </a:t>
            </a:r>
            <a:r>
              <a:rPr lang="fr-FR" sz="1600" dirty="0" smtClean="0">
                <a:solidFill>
                  <a:srgbClr val="FF0000"/>
                </a:solidFill>
              </a:rPr>
              <a:t>possession ».</a:t>
            </a:r>
            <a:endParaRPr lang="fr-FR" sz="1600" dirty="0">
              <a:solidFill>
                <a:srgbClr val="FF0000"/>
              </a:solidFill>
            </a:endParaRPr>
          </a:p>
        </p:txBody>
      </p:sp>
    </p:spTree>
    <p:extLst>
      <p:ext uri="{BB962C8B-B14F-4D97-AF65-F5344CB8AC3E}">
        <p14:creationId xmlns:p14="http://schemas.microsoft.com/office/powerpoint/2010/main" val="4119049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92696"/>
            <a:ext cx="7488832" cy="864096"/>
          </a:xfrm>
        </p:spPr>
        <p:txBody>
          <a:bodyPr>
            <a:noAutofit/>
          </a:bodyPr>
          <a:lstStyle/>
          <a:p>
            <a:r>
              <a:rPr lang="fr-FR" sz="2000" dirty="0"/>
              <a:t>L'Amour est la plus universelle, la plus formidable et la plus mystérieuse des énergies cosmiques</a:t>
            </a:r>
            <a:r>
              <a:rPr lang="fr-FR" sz="2000" dirty="0" smtClean="0"/>
              <a:t>. </a:t>
            </a:r>
            <a:endParaRPr lang="fr-FR" sz="2000" dirty="0"/>
          </a:p>
        </p:txBody>
      </p:sp>
      <p:sp>
        <p:nvSpPr>
          <p:cNvPr id="3" name="Espace réservé du contenu 2"/>
          <p:cNvSpPr>
            <a:spLocks noGrp="1"/>
          </p:cNvSpPr>
          <p:nvPr>
            <p:ph idx="1"/>
          </p:nvPr>
        </p:nvSpPr>
        <p:spPr>
          <a:xfrm>
            <a:off x="3563888" y="1778375"/>
            <a:ext cx="5040560" cy="4165347"/>
          </a:xfrm>
        </p:spPr>
        <p:txBody>
          <a:bodyPr>
            <a:noAutofit/>
          </a:bodyPr>
          <a:lstStyle/>
          <a:p>
            <a:r>
              <a:rPr lang="fr-FR" sz="1800" i="1" dirty="0" smtClean="0"/>
              <a:t>"</a:t>
            </a:r>
            <a:r>
              <a:rPr lang="fr-FR" sz="1800" i="1" dirty="0"/>
              <a:t>L’Amour est la plus universelle, la plus formidable et la plus mystérieuse des énergies cosmiques. À la suite de tâtonnements séculaires, les institutions sociales l’ont extérieurement endigué et canalisé. Socialement, on feint de l’ignorer dans la science, dans les affaires, dans les assemblées, alors que, subrepticement, il est partout. Est-il vraiment possible à l’Humanité de continuer à vivre et à grandir sans s’interroger franchement sur ce qu’elle laisse perdre de vérité et de force dans son incroyable puissance d’aimer ? "</a:t>
            </a:r>
          </a:p>
          <a:p>
            <a:endParaRPr lang="fr-FR" sz="1800" dirty="0"/>
          </a:p>
        </p:txBody>
      </p:sp>
      <p:pic>
        <p:nvPicPr>
          <p:cNvPr id="4" name="Image 3" descr="http://ecx.images-amazon.com/images/I/51mSvMMIrbL._SY445_.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3"/>
            <a:ext cx="2880320" cy="3888432"/>
          </a:xfrm>
          <a:prstGeom prst="rect">
            <a:avLst/>
          </a:prstGeom>
          <a:noFill/>
          <a:ln>
            <a:noFill/>
          </a:ln>
        </p:spPr>
      </p:pic>
      <p:sp>
        <p:nvSpPr>
          <p:cNvPr id="5" name="Rectangle 4"/>
          <p:cNvSpPr/>
          <p:nvPr/>
        </p:nvSpPr>
        <p:spPr>
          <a:xfrm>
            <a:off x="4716016" y="12403"/>
            <a:ext cx="3384376" cy="461665"/>
          </a:xfrm>
          <a:prstGeom prst="rect">
            <a:avLst/>
          </a:prstGeom>
        </p:spPr>
        <p:txBody>
          <a:bodyPr wrap="square">
            <a:spAutoFit/>
          </a:bodyPr>
          <a:lstStyle/>
          <a:p>
            <a:r>
              <a:rPr lang="fr-FR" sz="2400" b="1" dirty="0">
                <a:solidFill>
                  <a:schemeClr val="bg1"/>
                </a:solidFill>
              </a:rPr>
              <a:t>Teilhard de Chardin</a:t>
            </a:r>
          </a:p>
        </p:txBody>
      </p:sp>
    </p:spTree>
    <p:extLst>
      <p:ext uri="{BB962C8B-B14F-4D97-AF65-F5344CB8AC3E}">
        <p14:creationId xmlns:p14="http://schemas.microsoft.com/office/powerpoint/2010/main" val="184693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0" y="-29206"/>
            <a:ext cx="3672408" cy="649894"/>
          </a:xfrm>
        </p:spPr>
        <p:txBody>
          <a:bodyPr>
            <a:normAutofit/>
          </a:bodyPr>
          <a:lstStyle/>
          <a:p>
            <a:r>
              <a:rPr lang="fr-FR" sz="2800" b="1" dirty="0" smtClean="0">
                <a:solidFill>
                  <a:schemeClr val="bg1"/>
                </a:solidFill>
              </a:rPr>
              <a:t>Aide à la discussion</a:t>
            </a:r>
            <a:endParaRPr lang="fr-FR" sz="2400" b="1" dirty="0">
              <a:solidFill>
                <a:schemeClr val="bg1"/>
              </a:solidFill>
            </a:endParaRPr>
          </a:p>
        </p:txBody>
      </p:sp>
      <p:sp>
        <p:nvSpPr>
          <p:cNvPr id="5" name="Espace réservé du contenu 4"/>
          <p:cNvSpPr>
            <a:spLocks noGrp="1"/>
          </p:cNvSpPr>
          <p:nvPr>
            <p:ph idx="1"/>
          </p:nvPr>
        </p:nvSpPr>
        <p:spPr>
          <a:xfrm>
            <a:off x="467544" y="4653136"/>
            <a:ext cx="8208912" cy="1872208"/>
          </a:xfrm>
        </p:spPr>
        <p:txBody>
          <a:bodyPr>
            <a:normAutofit fontScale="92500" lnSpcReduction="20000"/>
          </a:bodyPr>
          <a:lstStyle/>
          <a:p>
            <a:pPr lvl="0"/>
            <a:r>
              <a:rPr lang="fr-FR" dirty="0"/>
              <a:t>Activité, chaleur, dynamisme, force, puissance, ressort, sève, tonus, vigueur, vitalité</a:t>
            </a:r>
          </a:p>
          <a:p>
            <a:pPr lvl="0"/>
            <a:r>
              <a:rPr lang="fr-FR" dirty="0"/>
              <a:t>acharnement, ardeur, constance, cran, endurance, entêtement, fermeté, persévérance, poigne</a:t>
            </a:r>
          </a:p>
          <a:p>
            <a:r>
              <a:rPr lang="fr-FR" dirty="0"/>
              <a:t>Ame, caractère, cœur, courage, </a:t>
            </a:r>
            <a:r>
              <a:rPr lang="fr-FR" dirty="0" smtClean="0"/>
              <a:t>décision, détermination, </a:t>
            </a:r>
            <a:r>
              <a:rPr lang="fr-FR" dirty="0"/>
              <a:t>résolution vertu, volonté</a:t>
            </a:r>
          </a:p>
        </p:txBody>
      </p:sp>
      <p:sp>
        <p:nvSpPr>
          <p:cNvPr id="6" name="Rectangle 5"/>
          <p:cNvSpPr/>
          <p:nvPr/>
        </p:nvSpPr>
        <p:spPr>
          <a:xfrm>
            <a:off x="479244" y="4209061"/>
            <a:ext cx="3930884"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a:t>Principaux synonymes de énergie</a:t>
            </a:r>
          </a:p>
        </p:txBody>
      </p:sp>
      <p:sp>
        <p:nvSpPr>
          <p:cNvPr id="8" name="Rectangle 7"/>
          <p:cNvSpPr/>
          <p:nvPr/>
        </p:nvSpPr>
        <p:spPr>
          <a:xfrm>
            <a:off x="497054" y="717287"/>
            <a:ext cx="8197211" cy="3416320"/>
          </a:xfrm>
          <a:prstGeom prst="rect">
            <a:avLst/>
          </a:prstGeom>
        </p:spPr>
        <p:txBody>
          <a:bodyPr wrap="square">
            <a:spAutoFit/>
          </a:bodyPr>
          <a:lstStyle/>
          <a:p>
            <a:r>
              <a:rPr lang="fr-FR" dirty="0" smtClean="0"/>
              <a:t>Vient du grec </a:t>
            </a:r>
            <a:r>
              <a:rPr lang="fr-FR" dirty="0" err="1" smtClean="0"/>
              <a:t>ergon</a:t>
            </a:r>
            <a:r>
              <a:rPr lang="fr-FR" dirty="0" smtClean="0"/>
              <a:t> : travail. Ce qui est potentiel (latent) dans un être devient réel par un travail.</a:t>
            </a:r>
          </a:p>
          <a:p>
            <a:r>
              <a:rPr lang="fr-FR" b="1" dirty="0" smtClean="0"/>
              <a:t>1. Science physique : </a:t>
            </a:r>
            <a:r>
              <a:rPr lang="fr-FR" dirty="0" smtClean="0"/>
              <a:t>capacité </a:t>
            </a:r>
            <a:r>
              <a:rPr lang="fr-FR" dirty="0"/>
              <a:t>d'un système à produire un </a:t>
            </a:r>
            <a:r>
              <a:rPr lang="fr-FR" dirty="0" smtClean="0"/>
              <a:t>travail, </a:t>
            </a:r>
            <a:r>
              <a:rPr lang="fr-FR" dirty="0"/>
              <a:t>entraînant </a:t>
            </a:r>
            <a:r>
              <a:rPr lang="fr-FR" dirty="0" smtClean="0"/>
              <a:t>un mouvement</a:t>
            </a:r>
            <a:r>
              <a:rPr lang="fr-FR" dirty="0"/>
              <a:t> ou produisant </a:t>
            </a:r>
            <a:r>
              <a:rPr lang="fr-FR" dirty="0" smtClean="0"/>
              <a:t>de </a:t>
            </a:r>
            <a:r>
              <a:rPr lang="fr-FR" dirty="0"/>
              <a:t>la lumière, de la </a:t>
            </a:r>
            <a:r>
              <a:rPr lang="fr-FR" dirty="0" smtClean="0"/>
              <a:t>chaleur, de </a:t>
            </a:r>
            <a:r>
              <a:rPr lang="fr-FR" dirty="0"/>
              <a:t>l’électricité. G</a:t>
            </a:r>
            <a:r>
              <a:rPr lang="fr-FR" dirty="0" smtClean="0"/>
              <a:t>randeur </a:t>
            </a:r>
            <a:r>
              <a:rPr lang="fr-FR" dirty="0"/>
              <a:t>physique </a:t>
            </a:r>
            <a:r>
              <a:rPr lang="fr-FR" dirty="0" smtClean="0"/>
              <a:t>caractérisant l'état </a:t>
            </a:r>
            <a:r>
              <a:rPr lang="fr-FR" dirty="0"/>
              <a:t>d'un système et qui est d'une </a:t>
            </a:r>
            <a:r>
              <a:rPr lang="fr-FR" dirty="0" smtClean="0"/>
              <a:t>façon globale </a:t>
            </a:r>
            <a:r>
              <a:rPr lang="fr-FR" dirty="0"/>
              <a:t>conservée au cours des transformations. L'énergie s'exprime </a:t>
            </a:r>
            <a:r>
              <a:rPr lang="fr-FR" dirty="0" smtClean="0"/>
              <a:t>en joules</a:t>
            </a:r>
            <a:r>
              <a:rPr lang="fr-FR" dirty="0"/>
              <a:t> </a:t>
            </a:r>
            <a:r>
              <a:rPr lang="fr-FR" dirty="0" smtClean="0"/>
              <a:t>ou </a:t>
            </a:r>
            <a:r>
              <a:rPr lang="fr-FR" dirty="0"/>
              <a:t>souvent en </a:t>
            </a:r>
            <a:r>
              <a:rPr lang="fr-FR" dirty="0" err="1" smtClean="0"/>
              <a:t>kilowatt-heure</a:t>
            </a:r>
            <a:r>
              <a:rPr lang="fr-FR" dirty="0" smtClean="0"/>
              <a:t>.</a:t>
            </a:r>
            <a:endParaRPr lang="fr-FR" dirty="0"/>
          </a:p>
          <a:p>
            <a:r>
              <a:rPr lang="fr-FR" b="1" dirty="0" smtClean="0"/>
              <a:t>2. «</a:t>
            </a:r>
            <a:r>
              <a:rPr lang="fr-FR" b="1" dirty="0"/>
              <a:t> énergie » </a:t>
            </a:r>
            <a:r>
              <a:rPr lang="fr-FR" b="1" dirty="0" smtClean="0"/>
              <a:t>évoque aussi </a:t>
            </a:r>
            <a:r>
              <a:rPr lang="fr-FR" dirty="0" smtClean="0"/>
              <a:t>les ressources énergétiques : consommation</a:t>
            </a:r>
            <a:r>
              <a:rPr lang="fr-FR" dirty="0"/>
              <a:t>, </a:t>
            </a:r>
            <a:r>
              <a:rPr lang="fr-FR" dirty="0" smtClean="0"/>
              <a:t>développement</a:t>
            </a:r>
            <a:r>
              <a:rPr lang="fr-FR" dirty="0"/>
              <a:t>, </a:t>
            </a:r>
            <a:r>
              <a:rPr lang="fr-FR" dirty="0" smtClean="0"/>
              <a:t>épuisement</a:t>
            </a:r>
            <a:r>
              <a:rPr lang="fr-FR" dirty="0"/>
              <a:t>, </a:t>
            </a:r>
            <a:r>
              <a:rPr lang="fr-FR" dirty="0" smtClean="0"/>
              <a:t>impact </a:t>
            </a:r>
            <a:r>
              <a:rPr lang="fr-FR" dirty="0"/>
              <a:t>écologique. Les </a:t>
            </a:r>
            <a:r>
              <a:rPr lang="fr-FR" dirty="0" smtClean="0"/>
              <a:t>grandes sources </a:t>
            </a:r>
            <a:r>
              <a:rPr lang="fr-FR" dirty="0"/>
              <a:t>énergétiques sont les énergies fossiles </a:t>
            </a:r>
            <a:r>
              <a:rPr lang="fr-FR" dirty="0" smtClean="0"/>
              <a:t>(</a:t>
            </a:r>
            <a:r>
              <a:rPr lang="fr-FR" u="sng" dirty="0" smtClean="0"/>
              <a:t>gaz naturel</a:t>
            </a:r>
            <a:r>
              <a:rPr lang="fr-FR" dirty="0" smtClean="0"/>
              <a:t>, charbon</a:t>
            </a:r>
            <a:r>
              <a:rPr lang="fr-FR" dirty="0"/>
              <a:t>, </a:t>
            </a:r>
            <a:r>
              <a:rPr lang="fr-FR" dirty="0" smtClean="0"/>
              <a:t>pétrole</a:t>
            </a:r>
            <a:r>
              <a:rPr lang="fr-FR" dirty="0"/>
              <a:t>), l’énergie hydroélectrique, l’énergie éolienne, l’énergie nucléaire, l’énergie solaire, </a:t>
            </a:r>
            <a:r>
              <a:rPr lang="fr-FR" dirty="0" smtClean="0"/>
              <a:t>l’énergie géothermique</a:t>
            </a:r>
            <a:r>
              <a:rPr lang="fr-FR" dirty="0"/>
              <a:t>.</a:t>
            </a:r>
          </a:p>
        </p:txBody>
      </p:sp>
      <p:sp>
        <p:nvSpPr>
          <p:cNvPr id="9" name="Rectangle 8"/>
          <p:cNvSpPr/>
          <p:nvPr/>
        </p:nvSpPr>
        <p:spPr>
          <a:xfrm>
            <a:off x="497054" y="162126"/>
            <a:ext cx="2558714"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000" dirty="0"/>
              <a:t>E</a:t>
            </a:r>
            <a:r>
              <a:rPr lang="fr-FR" sz="2000" b="1" dirty="0"/>
              <a:t>nergie</a:t>
            </a:r>
            <a:r>
              <a:rPr lang="fr-FR" sz="2000" dirty="0"/>
              <a:t> </a:t>
            </a:r>
            <a:r>
              <a:rPr lang="fr-FR" sz="2000" dirty="0" smtClean="0"/>
              <a:t>- définition </a:t>
            </a:r>
            <a:endParaRPr lang="fr-FR" sz="2000" dirty="0"/>
          </a:p>
        </p:txBody>
      </p:sp>
    </p:spTree>
    <p:extLst>
      <p:ext uri="{BB962C8B-B14F-4D97-AF65-F5344CB8AC3E}">
        <p14:creationId xmlns:p14="http://schemas.microsoft.com/office/powerpoint/2010/main" val="2078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0"/>
            <a:ext cx="3816424" cy="620688"/>
          </a:xfrm>
        </p:spPr>
        <p:txBody>
          <a:bodyPr>
            <a:normAutofit/>
          </a:bodyPr>
          <a:lstStyle/>
          <a:p>
            <a:r>
              <a:rPr lang="fr-FR" sz="2800" b="1" dirty="0" smtClean="0">
                <a:solidFill>
                  <a:schemeClr val="bg1"/>
                </a:solidFill>
              </a:rPr>
              <a:t>L’énergie humaine</a:t>
            </a:r>
            <a:endParaRPr lang="fr-FR" sz="2800" b="1" dirty="0">
              <a:solidFill>
                <a:schemeClr val="bg1"/>
              </a:solidFill>
            </a:endParaRPr>
          </a:p>
        </p:txBody>
      </p:sp>
      <p:pic>
        <p:nvPicPr>
          <p:cNvPr id="4" name="Image 3" descr="http://ecx.images-amazon.com/images/I/4118B4T4DGL._SY445_.jpg"/>
          <p:cNvPicPr/>
          <p:nvPr/>
        </p:nvPicPr>
        <p:blipFill>
          <a:blip r:embed="rId2">
            <a:extLst>
              <a:ext uri="{28A0092B-C50C-407E-A947-70E740481C1C}">
                <a14:useLocalDpi xmlns:a14="http://schemas.microsoft.com/office/drawing/2010/main" val="0"/>
              </a:ext>
            </a:extLst>
          </a:blip>
          <a:srcRect/>
          <a:stretch>
            <a:fillRect/>
          </a:stretch>
        </p:blipFill>
        <p:spPr bwMode="auto">
          <a:xfrm>
            <a:off x="568594" y="771660"/>
            <a:ext cx="2376264" cy="4019228"/>
          </a:xfrm>
          <a:prstGeom prst="rect">
            <a:avLst/>
          </a:prstGeom>
          <a:noFill/>
          <a:ln>
            <a:noFill/>
          </a:ln>
        </p:spPr>
      </p:pic>
      <p:sp>
        <p:nvSpPr>
          <p:cNvPr id="5" name="Rectangle 4"/>
          <p:cNvSpPr/>
          <p:nvPr/>
        </p:nvSpPr>
        <p:spPr>
          <a:xfrm>
            <a:off x="568594" y="5157192"/>
            <a:ext cx="8107862" cy="1015663"/>
          </a:xfrm>
          <a:prstGeom prst="rect">
            <a:avLst/>
          </a:prstGeom>
        </p:spPr>
        <p:txBody>
          <a:bodyPr wrap="square">
            <a:spAutoFit/>
          </a:bodyPr>
          <a:lstStyle/>
          <a:p>
            <a:r>
              <a:rPr lang="fr-FR" sz="2000" dirty="0">
                <a:latin typeface="Bodoni MT Condensed" pitchFamily="18" charset="0"/>
              </a:rPr>
              <a:t>Tout se passe comme si chaque individu représentait un noyau cosmique de nature spéciale, rayonnant autour de soi des ondes d'organisation et d'éveil au sein de la matière. Un tel noyau, pris avec son auréole d'animation, voilà l'unité d'Energie Humaine. </a:t>
            </a:r>
            <a:r>
              <a:rPr lang="fr-FR" dirty="0">
                <a:latin typeface="Bodoni MT Condensed" pitchFamily="18" charset="0"/>
              </a:rPr>
              <a:t>"</a:t>
            </a:r>
          </a:p>
        </p:txBody>
      </p:sp>
      <p:sp>
        <p:nvSpPr>
          <p:cNvPr id="7" name="Rectangle 6"/>
          <p:cNvSpPr/>
          <p:nvPr/>
        </p:nvSpPr>
        <p:spPr>
          <a:xfrm>
            <a:off x="2944858" y="715765"/>
            <a:ext cx="5731598" cy="4093428"/>
          </a:xfrm>
          <a:prstGeom prst="rect">
            <a:avLst/>
          </a:prstGeom>
        </p:spPr>
        <p:txBody>
          <a:bodyPr wrap="square">
            <a:spAutoFit/>
          </a:bodyPr>
          <a:lstStyle/>
          <a:p>
            <a:r>
              <a:rPr lang="fr-FR" sz="2000" dirty="0" smtClean="0">
                <a:latin typeface="Bodoni MT Condensed" pitchFamily="18" charset="0"/>
              </a:rPr>
              <a:t>Teilhard distingue trois niveaux d’énergie « hominisée »</a:t>
            </a:r>
          </a:p>
          <a:p>
            <a:pPr marL="342900" indent="-342900">
              <a:buFontTx/>
              <a:buChar char="-"/>
            </a:pPr>
            <a:r>
              <a:rPr lang="fr-FR" sz="2000" dirty="0" smtClean="0">
                <a:latin typeface="Bodoni MT Condensed" pitchFamily="18" charset="0"/>
              </a:rPr>
              <a:t>L'énergie </a:t>
            </a:r>
            <a:r>
              <a:rPr lang="fr-FR" sz="2000" dirty="0">
                <a:latin typeface="Bodoni MT Condensed" pitchFamily="18" charset="0"/>
              </a:rPr>
              <a:t>incorporée est celle que la lente évolution biologique de la Terre a graduellement accumulée et harmonisée dans notre organisme de chair et de nerfs : l'étonnante " machine naturelle " du corps humain. </a:t>
            </a:r>
            <a:endParaRPr lang="fr-FR" sz="2000" dirty="0" smtClean="0">
              <a:latin typeface="Bodoni MT Condensed" pitchFamily="18" charset="0"/>
            </a:endParaRPr>
          </a:p>
          <a:p>
            <a:pPr marL="342900" indent="-342900">
              <a:buFontTx/>
              <a:buChar char="-"/>
            </a:pPr>
            <a:r>
              <a:rPr lang="fr-FR" sz="2000" dirty="0" smtClean="0">
                <a:latin typeface="Bodoni MT Condensed" pitchFamily="18" charset="0"/>
              </a:rPr>
              <a:t>L'énergie </a:t>
            </a:r>
            <a:r>
              <a:rPr lang="fr-FR" sz="2000" dirty="0">
                <a:latin typeface="Bodoni MT Condensed" pitchFamily="18" charset="0"/>
              </a:rPr>
              <a:t>contrôlée est celle que, à partir de ses membres, l'Homme parvient ingénieusement à dominer autour de lui d'un pouvoir physique, au moyen des " machines artificielles ". </a:t>
            </a:r>
            <a:endParaRPr lang="fr-FR" sz="2000" dirty="0" smtClean="0">
              <a:latin typeface="Bodoni MT Condensed" pitchFamily="18" charset="0"/>
            </a:endParaRPr>
          </a:p>
          <a:p>
            <a:pPr marL="342900" indent="-342900">
              <a:buFontTx/>
              <a:buChar char="-"/>
            </a:pPr>
            <a:r>
              <a:rPr lang="fr-FR" sz="2000" dirty="0" smtClean="0">
                <a:latin typeface="Bodoni MT Condensed" pitchFamily="18" charset="0"/>
              </a:rPr>
              <a:t>- </a:t>
            </a:r>
            <a:r>
              <a:rPr lang="fr-FR" sz="2000" dirty="0">
                <a:latin typeface="Bodoni MT Condensed" pitchFamily="18" charset="0"/>
              </a:rPr>
              <a:t>L'énergie spiritualisée, enfin, est celle qui, localisée dans les zones immanentes de notre activité libre, forme l'étoffe de nos intellections, affections, volitions : énergie probablement impondérable, mais énergie bien réelle cependant, puisqu'elle opère une prise de possession réfléchie et passionnée des choses et de leurs rapports. </a:t>
            </a:r>
          </a:p>
        </p:txBody>
      </p:sp>
    </p:spTree>
    <p:extLst>
      <p:ext uri="{BB962C8B-B14F-4D97-AF65-F5344CB8AC3E}">
        <p14:creationId xmlns:p14="http://schemas.microsoft.com/office/powerpoint/2010/main" val="2284794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208912" cy="5832648"/>
          </a:xfrm>
        </p:spPr>
        <p:txBody>
          <a:bodyPr>
            <a:normAutofit/>
          </a:bodyPr>
          <a:lstStyle/>
          <a:p>
            <a:r>
              <a:rPr lang="fr-FR" dirty="0" smtClean="0"/>
              <a:t>L’espèce </a:t>
            </a:r>
            <a:r>
              <a:rPr lang="fr-FR" dirty="0"/>
              <a:t>d’énergie que Teilhard appelle « rayonnante » par opposition à l’énergie classique dite « tangentielle », me parait assez évidente, elle se manifeste dans la capacité (parfois énorme) qu’ont les personnes de « faire agir » d’autres personnes par simple influence ou, si l’on préfère, par rayonnement. Cette énergie joue de centre de liberté à centre de liberté. Elle explique la plupart des réalisations humaines, elle est difficilement mesurable, sinon en termes d’efficacité, parfois bien supérieure à l’énergie classique</a:t>
            </a:r>
            <a:r>
              <a:rPr lang="fr-FR" dirty="0" smtClean="0"/>
              <a:t>. (Alain </a:t>
            </a:r>
            <a:r>
              <a:rPr lang="fr-FR" dirty="0" err="1" smtClean="0"/>
              <a:t>Deries</a:t>
            </a:r>
            <a:r>
              <a:rPr lang="fr-FR" dirty="0" smtClean="0"/>
              <a:t>)</a:t>
            </a:r>
            <a:endParaRPr lang="fr-FR" dirty="0"/>
          </a:p>
        </p:txBody>
      </p:sp>
    </p:spTree>
    <p:extLst>
      <p:ext uri="{BB962C8B-B14F-4D97-AF65-F5344CB8AC3E}">
        <p14:creationId xmlns:p14="http://schemas.microsoft.com/office/powerpoint/2010/main" val="259288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08912" cy="720080"/>
          </a:xfrm>
        </p:spPr>
        <p:txBody>
          <a:bodyPr/>
          <a:lstStyle/>
          <a:p>
            <a:r>
              <a:rPr lang="fr-FR" dirty="0" smtClean="0"/>
              <a:t>Évaluer Teilhard de Chardin</a:t>
            </a:r>
            <a:endParaRPr lang="fr-FR" dirty="0"/>
          </a:p>
        </p:txBody>
      </p:sp>
      <p:sp>
        <p:nvSpPr>
          <p:cNvPr id="3" name="Espace réservé du contenu 2"/>
          <p:cNvSpPr>
            <a:spLocks noGrp="1"/>
          </p:cNvSpPr>
          <p:nvPr>
            <p:ph idx="1"/>
          </p:nvPr>
        </p:nvSpPr>
        <p:spPr>
          <a:xfrm>
            <a:off x="467544" y="1844824"/>
            <a:ext cx="8208912" cy="4680520"/>
          </a:xfrm>
        </p:spPr>
        <p:txBody>
          <a:bodyPr>
            <a:normAutofit/>
          </a:bodyPr>
          <a:lstStyle/>
          <a:p>
            <a:r>
              <a:rPr lang="fr-FR" dirty="0" smtClean="0"/>
              <a:t>Philosophie novatrice et unifiée de l’énergie. Un des seuls penseurs à lier la science et la spiritualité</a:t>
            </a:r>
          </a:p>
          <a:p>
            <a:r>
              <a:rPr lang="fr-FR" dirty="0" smtClean="0"/>
              <a:t>a bien perçu l’importance du « centre », et lancé les bases de la « </a:t>
            </a:r>
            <a:r>
              <a:rPr lang="fr-FR" dirty="0" err="1" smtClean="0"/>
              <a:t>centrologie</a:t>
            </a:r>
            <a:r>
              <a:rPr lang="fr-FR" dirty="0" smtClean="0"/>
              <a:t> », mais sans aller jusqu’au bout (voir les semaines du centre)</a:t>
            </a:r>
          </a:p>
          <a:p>
            <a:r>
              <a:rPr lang="fr-FR" dirty="0" smtClean="0"/>
              <a:t>croit en l’énergie créatrice et positive de l’amour, mais a ignoré la résistance au don et la forme très </a:t>
            </a:r>
            <a:r>
              <a:rPr lang="fr-FR" dirty="0" err="1" smtClean="0"/>
              <a:t>égo-centrique</a:t>
            </a:r>
            <a:r>
              <a:rPr lang="fr-FR" dirty="0" smtClean="0"/>
              <a:t> et destructrice que « l’amour » peut revêtir chez l’homme s’il n’est pas orienté vers le don désintéressé. </a:t>
            </a:r>
            <a:endParaRPr lang="fr-FR" dirty="0"/>
          </a:p>
        </p:txBody>
      </p:sp>
    </p:spTree>
    <p:extLst>
      <p:ext uri="{BB962C8B-B14F-4D97-AF65-F5344CB8AC3E}">
        <p14:creationId xmlns:p14="http://schemas.microsoft.com/office/powerpoint/2010/main" val="3907408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44008" y="2996952"/>
            <a:ext cx="3300984" cy="645323"/>
          </a:xfrm>
        </p:spPr>
        <p:txBody>
          <a:bodyPr>
            <a:normAutofit/>
          </a:bodyPr>
          <a:lstStyle/>
          <a:p>
            <a:r>
              <a:rPr lang="fr-FR" dirty="0" smtClean="0"/>
              <a:t>Phase 3</a:t>
            </a:r>
            <a:endParaRPr lang="fr-FR" dirty="0"/>
          </a:p>
        </p:txBody>
      </p:sp>
      <p:sp>
        <p:nvSpPr>
          <p:cNvPr id="6" name="Espace réservé du texte 5"/>
          <p:cNvSpPr>
            <a:spLocks noGrp="1"/>
          </p:cNvSpPr>
          <p:nvPr>
            <p:ph type="body" sz="half" idx="2"/>
          </p:nvPr>
        </p:nvSpPr>
        <p:spPr>
          <a:xfrm>
            <a:off x="4734630" y="4133089"/>
            <a:ext cx="3300573" cy="436614"/>
          </a:xfrm>
        </p:spPr>
        <p:txBody>
          <a:bodyPr/>
          <a:lstStyle/>
          <a:p>
            <a:pPr lvl="0"/>
            <a:r>
              <a:rPr lang="fr-FR" dirty="0" smtClean="0"/>
              <a:t>La force de l’amour</a:t>
            </a:r>
            <a:endParaRPr lang="fr-FR" dirty="0"/>
          </a:p>
          <a:p>
            <a:endParaRPr lang="fr-FR" dirty="0"/>
          </a:p>
        </p:txBody>
      </p:sp>
      <p:pic>
        <p:nvPicPr>
          <p:cNvPr id="3076" name="Picture 4" descr="Blog de leblogababa :Le Petit Monde de Baba, Force et am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3312368" cy="2757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 &quot;  mon namour, je serais toujours la pour toi, c'est ça l'amour le vrai, que ce soit dans les bons et les moins bons moments,pouvoir compté sur celui ou celle que l'on aime ... et tu es celui que mon coeur à choisis , tu es celui qui berce mes rêves, celui qui me console quand rien ne va ... tu es celui qui occupe mes pensées,  celui qui me fait frisonner, celui qui me fait trembler quand tu m'effleure et puis me frôle, quand ta main caresse ma main, quand tu me serre contre ton corps, je sent alors contre moi ton coeur ...l'un contre l'autre sans un mot,on ce serre bien fort , et  nos yeux brillants valent bien tout les mots ..tu prends ta force en moi et je prend ma force en toi ... tu es  bien plus qu'un simple amour, tu es ma moitié...mon essentiel à la vie ...je t'aime tant chéri  &quot; ♥ ">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756" y="3450243"/>
            <a:ext cx="3136072" cy="27027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17277" y="4569702"/>
            <a:ext cx="3227715" cy="646331"/>
          </a:xfrm>
          <a:prstGeom prst="rect">
            <a:avLst/>
          </a:prstGeom>
        </p:spPr>
        <p:txBody>
          <a:bodyPr wrap="square">
            <a:spAutoFit/>
          </a:bodyPr>
          <a:lstStyle/>
          <a:p>
            <a:r>
              <a:rPr lang="fr-FR" dirty="0" smtClean="0"/>
              <a:t>plus </a:t>
            </a:r>
            <a:r>
              <a:rPr lang="fr-FR" dirty="0"/>
              <a:t>forte que la  vie, </a:t>
            </a:r>
            <a:endParaRPr lang="fr-FR" dirty="0" smtClean="0"/>
          </a:p>
          <a:p>
            <a:r>
              <a:rPr lang="fr-FR" dirty="0" smtClean="0"/>
              <a:t>plus </a:t>
            </a:r>
            <a:r>
              <a:rPr lang="fr-FR" dirty="0"/>
              <a:t>forte que la mort ?</a:t>
            </a:r>
          </a:p>
        </p:txBody>
      </p:sp>
    </p:spTree>
    <p:extLst>
      <p:ext uri="{BB962C8B-B14F-4D97-AF65-F5344CB8AC3E}">
        <p14:creationId xmlns:p14="http://schemas.microsoft.com/office/powerpoint/2010/main" val="40252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heel(1)">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9552" y="692696"/>
            <a:ext cx="7200918" cy="576064"/>
          </a:xfrm>
        </p:spPr>
        <p:txBody>
          <a:bodyPr>
            <a:normAutofit fontScale="90000"/>
          </a:bodyPr>
          <a:lstStyle/>
          <a:p>
            <a:r>
              <a:rPr lang="fr-FR" sz="3200" dirty="0" smtClean="0"/>
              <a:t>Vaincre la « finitude » par l’amour</a:t>
            </a:r>
            <a:endParaRPr lang="fr-FR" sz="3200" dirty="0"/>
          </a:p>
        </p:txBody>
      </p:sp>
      <p:sp>
        <p:nvSpPr>
          <p:cNvPr id="6" name="Espace réservé du contenu 5"/>
          <p:cNvSpPr>
            <a:spLocks noGrp="1"/>
          </p:cNvSpPr>
          <p:nvPr>
            <p:ph idx="1"/>
          </p:nvPr>
        </p:nvSpPr>
        <p:spPr>
          <a:xfrm>
            <a:off x="395536" y="1484784"/>
            <a:ext cx="8281036" cy="4234056"/>
          </a:xfrm>
        </p:spPr>
        <p:txBody>
          <a:bodyPr>
            <a:normAutofit/>
          </a:bodyPr>
          <a:lstStyle/>
          <a:p>
            <a:r>
              <a:rPr lang="fr-FR" dirty="0" smtClean="0"/>
              <a:t>Finitude : condition d’un être contingent, qui n’est pas la cause de lui-même, n’a pas demandé à naître, se sait mortel, et ne peut rien contre l’échéance de la mort.</a:t>
            </a:r>
          </a:p>
          <a:p>
            <a:r>
              <a:rPr lang="fr-FR" dirty="0" smtClean="0"/>
              <a:t>Sentiment d’être seul au monde, limité par l’ego, coupé des autres. </a:t>
            </a:r>
          </a:p>
          <a:p>
            <a:r>
              <a:rPr lang="fr-FR" dirty="0" smtClean="0"/>
              <a:t>L’être humain espère vaincre cette finitude en se liant aux autres, notamment par l’amour et arriver à la plénitude et l’éternité. Quelle sorte d’amour permet d’y arriver ?</a:t>
            </a:r>
            <a:endParaRPr lang="fr-FR" dirty="0"/>
          </a:p>
        </p:txBody>
      </p:sp>
    </p:spTree>
    <p:extLst>
      <p:ext uri="{BB962C8B-B14F-4D97-AF65-F5344CB8AC3E}">
        <p14:creationId xmlns:p14="http://schemas.microsoft.com/office/powerpoint/2010/main" val="3778439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rganigramme : Délai 14"/>
          <p:cNvSpPr/>
          <p:nvPr/>
        </p:nvSpPr>
        <p:spPr>
          <a:xfrm rot="5400000" flipH="1">
            <a:off x="1035472" y="1019008"/>
            <a:ext cx="640153" cy="1343961"/>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Organigramme : Délai 15"/>
          <p:cNvSpPr/>
          <p:nvPr/>
        </p:nvSpPr>
        <p:spPr>
          <a:xfrm rot="16200000" flipH="1">
            <a:off x="1052659" y="1698137"/>
            <a:ext cx="605781" cy="1343960"/>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7" name="Organigramme : Délai 16"/>
          <p:cNvSpPr/>
          <p:nvPr/>
        </p:nvSpPr>
        <p:spPr>
          <a:xfrm rot="5400000" flipH="1">
            <a:off x="4005440" y="1034929"/>
            <a:ext cx="640153" cy="1413293"/>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Organigramme : Délai 17"/>
          <p:cNvSpPr/>
          <p:nvPr/>
        </p:nvSpPr>
        <p:spPr>
          <a:xfrm rot="16200000" flipH="1">
            <a:off x="4008568" y="1653599"/>
            <a:ext cx="605781" cy="1441409"/>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pic>
        <p:nvPicPr>
          <p:cNvPr id="19" name="Picture 2" descr="&lt;b&gt;François-Auguste-René Rodin (Auguste Rodin)&lt;/b&gt; : &lt;b&gt;Le Printemps&lt;/b&gt; : Eternel Printemps"/>
          <p:cNvPicPr>
            <a:picLocks noChangeAspect="1" noChangeArrowheads="1"/>
          </p:cNvPicPr>
          <p:nvPr/>
        </p:nvPicPr>
        <p:blipFill rotWithShape="1">
          <a:blip r:embed="rId2">
            <a:extLst>
              <a:ext uri="{28A0092B-C50C-407E-A947-70E740481C1C}">
                <a14:useLocalDpi xmlns:a14="http://schemas.microsoft.com/office/drawing/2010/main" val="0"/>
              </a:ext>
            </a:extLst>
          </a:blip>
          <a:srcRect l="37352"/>
          <a:stretch/>
        </p:blipFill>
        <p:spPr bwMode="auto">
          <a:xfrm>
            <a:off x="5220072" y="1477508"/>
            <a:ext cx="3347643" cy="4114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554673" y="4077072"/>
            <a:ext cx="4608512" cy="1138773"/>
          </a:xfrm>
          <a:prstGeom prst="rect">
            <a:avLst/>
          </a:prstGeom>
        </p:spPr>
        <p:txBody>
          <a:bodyPr wrap="square">
            <a:spAutoFit/>
          </a:bodyPr>
          <a:lstStyle/>
          <a:p>
            <a:r>
              <a:rPr lang="fr-FR" sz="2400" i="1" dirty="0" smtClean="0">
                <a:latin typeface="Garamond" pitchFamily="18" charset="0"/>
                <a:cs typeface="Aparajita" pitchFamily="34" charset="0"/>
              </a:rPr>
              <a:t>L’éternité</a:t>
            </a:r>
            <a:r>
              <a:rPr lang="fr-FR" sz="2400" i="1" dirty="0">
                <a:latin typeface="Garamond" pitchFamily="18" charset="0"/>
                <a:cs typeface="Aparajita" pitchFamily="34" charset="0"/>
              </a:rPr>
              <a:t>, qu’est-elle donc, sinon le premier instant sans fin d’un premier amour ? </a:t>
            </a:r>
            <a:endParaRPr lang="fr-FR" sz="2400" i="1" dirty="0" smtClean="0">
              <a:latin typeface="Garamond" pitchFamily="18" charset="0"/>
              <a:cs typeface="Aparajita" pitchFamily="34" charset="0"/>
            </a:endParaRPr>
          </a:p>
          <a:p>
            <a:r>
              <a:rPr lang="fr-FR" sz="2000" b="1" dirty="0" smtClean="0">
                <a:latin typeface="Aparajita" pitchFamily="34" charset="0"/>
                <a:cs typeface="Aparajita" pitchFamily="34" charset="0"/>
              </a:rPr>
              <a:t>Oskar </a:t>
            </a:r>
            <a:r>
              <a:rPr lang="fr-FR" sz="2000" b="1" dirty="0" err="1">
                <a:latin typeface="Aparajita" pitchFamily="34" charset="0"/>
                <a:cs typeface="Aparajita" pitchFamily="34" charset="0"/>
              </a:rPr>
              <a:t>Wadyslaw</a:t>
            </a:r>
            <a:r>
              <a:rPr lang="fr-FR" sz="2000" b="1" dirty="0">
                <a:latin typeface="Aparajita" pitchFamily="34" charset="0"/>
                <a:cs typeface="Aparajita" pitchFamily="34" charset="0"/>
              </a:rPr>
              <a:t> de </a:t>
            </a:r>
            <a:r>
              <a:rPr lang="fr-FR" sz="2000" b="1" dirty="0" err="1">
                <a:latin typeface="Aparajita" pitchFamily="34" charset="0"/>
                <a:cs typeface="Aparajita" pitchFamily="34" charset="0"/>
              </a:rPr>
              <a:t>Lubicz</a:t>
            </a:r>
            <a:r>
              <a:rPr lang="fr-FR" sz="2000" b="1" dirty="0">
                <a:latin typeface="Aparajita" pitchFamily="34" charset="0"/>
                <a:cs typeface="Aparajita" pitchFamily="34" charset="0"/>
              </a:rPr>
              <a:t> </a:t>
            </a:r>
            <a:r>
              <a:rPr lang="fr-FR" sz="2000" b="1" dirty="0" smtClean="0">
                <a:latin typeface="Aparajita" pitchFamily="34" charset="0"/>
                <a:cs typeface="Aparajita" pitchFamily="34" charset="0"/>
              </a:rPr>
              <a:t>Milosz</a:t>
            </a:r>
            <a:endParaRPr lang="fr-FR" sz="2000" b="1" dirty="0">
              <a:latin typeface="Aparajita" pitchFamily="34" charset="0"/>
              <a:cs typeface="Aparajita" pitchFamily="34" charset="0"/>
            </a:endParaRPr>
          </a:p>
        </p:txBody>
      </p:sp>
      <p:sp>
        <p:nvSpPr>
          <p:cNvPr id="25" name="Arc 39"/>
          <p:cNvSpPr>
            <a:spLocks/>
          </p:cNvSpPr>
          <p:nvPr/>
        </p:nvSpPr>
        <p:spPr bwMode="auto">
          <a:xfrm rot="5073725" flipH="1" flipV="1">
            <a:off x="2180215" y="1412447"/>
            <a:ext cx="1357428" cy="139753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6" name="Arc 39"/>
          <p:cNvSpPr>
            <a:spLocks/>
          </p:cNvSpPr>
          <p:nvPr/>
        </p:nvSpPr>
        <p:spPr bwMode="auto">
          <a:xfrm rot="21374508" flipH="1" flipV="1">
            <a:off x="715246" y="1571997"/>
            <a:ext cx="1357428" cy="8474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7" name="Arc 39"/>
          <p:cNvSpPr>
            <a:spLocks/>
          </p:cNvSpPr>
          <p:nvPr/>
        </p:nvSpPr>
        <p:spPr bwMode="auto">
          <a:xfrm rot="20966328" flipH="1" flipV="1">
            <a:off x="3655962" y="1526640"/>
            <a:ext cx="1470787" cy="8474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8" name="Arc 39"/>
          <p:cNvSpPr>
            <a:spLocks/>
          </p:cNvSpPr>
          <p:nvPr/>
        </p:nvSpPr>
        <p:spPr bwMode="auto">
          <a:xfrm rot="15631485" flipH="1" flipV="1">
            <a:off x="2001416" y="1166504"/>
            <a:ext cx="1425396" cy="132344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9" name="Arc 39"/>
          <p:cNvSpPr>
            <a:spLocks/>
          </p:cNvSpPr>
          <p:nvPr/>
        </p:nvSpPr>
        <p:spPr bwMode="auto">
          <a:xfrm rot="10285670" flipH="1" flipV="1">
            <a:off x="700085" y="1722409"/>
            <a:ext cx="1269113" cy="87779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30" name="Arc 39"/>
          <p:cNvSpPr>
            <a:spLocks/>
          </p:cNvSpPr>
          <p:nvPr/>
        </p:nvSpPr>
        <p:spPr bwMode="auto">
          <a:xfrm rot="10285670" flipH="1" flipV="1">
            <a:off x="3649085" y="1717460"/>
            <a:ext cx="1269113" cy="87779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 name="Titre 1"/>
          <p:cNvSpPr>
            <a:spLocks noGrp="1"/>
          </p:cNvSpPr>
          <p:nvPr>
            <p:ph type="title"/>
          </p:nvPr>
        </p:nvSpPr>
        <p:spPr>
          <a:xfrm>
            <a:off x="468216" y="692696"/>
            <a:ext cx="8279521" cy="604629"/>
          </a:xfrm>
        </p:spPr>
        <p:txBody>
          <a:bodyPr>
            <a:normAutofit/>
          </a:bodyPr>
          <a:lstStyle/>
          <a:p>
            <a:r>
              <a:rPr lang="fr-FR" sz="2700" dirty="0">
                <a:latin typeface="Arial Black" pitchFamily="34" charset="0"/>
                <a:cs typeface="Aparajita" pitchFamily="34" charset="0"/>
              </a:rPr>
              <a:t>L’amour, victoire éphémère sur la </a:t>
            </a:r>
            <a:r>
              <a:rPr lang="fr-FR" sz="2700" dirty="0" smtClean="0">
                <a:latin typeface="Arial Black" pitchFamily="34" charset="0"/>
                <a:cs typeface="Aparajita" pitchFamily="34" charset="0"/>
              </a:rPr>
              <a:t>mort ?</a:t>
            </a:r>
            <a:endParaRPr lang="fr-FR" dirty="0"/>
          </a:p>
        </p:txBody>
      </p:sp>
      <p:sp>
        <p:nvSpPr>
          <p:cNvPr id="3" name="Rectangle 2"/>
          <p:cNvSpPr/>
          <p:nvPr/>
        </p:nvSpPr>
        <p:spPr>
          <a:xfrm>
            <a:off x="5163185" y="5592070"/>
            <a:ext cx="3513271" cy="707886"/>
          </a:xfrm>
          <a:prstGeom prst="rect">
            <a:avLst/>
          </a:prstGeom>
        </p:spPr>
        <p:txBody>
          <a:bodyPr wrap="square">
            <a:spAutoFit/>
          </a:bodyPr>
          <a:lstStyle/>
          <a:p>
            <a:pPr algn="r"/>
            <a:r>
              <a:rPr lang="fr-FR" sz="2000" dirty="0">
                <a:latin typeface="Arial Narrow" pitchFamily="34" charset="0"/>
                <a:cs typeface="Aparajita" pitchFamily="34" charset="0"/>
              </a:rPr>
              <a:t>Eternité est l’anagramme d’étreinte. </a:t>
            </a:r>
          </a:p>
          <a:p>
            <a:pPr algn="r"/>
            <a:r>
              <a:rPr lang="fr-FR" sz="2000" i="1" dirty="0">
                <a:latin typeface="Arial Narrow" pitchFamily="34" charset="0"/>
                <a:cs typeface="Aparajita" pitchFamily="34" charset="0"/>
              </a:rPr>
              <a:t>Henry de Montherlant</a:t>
            </a:r>
            <a:endParaRPr lang="fr-FR" sz="2000" dirty="0">
              <a:latin typeface="Arial Narrow" pitchFamily="34" charset="0"/>
              <a:cs typeface="Aparajita" pitchFamily="34" charset="0"/>
            </a:endParaRPr>
          </a:p>
        </p:txBody>
      </p:sp>
      <p:sp>
        <p:nvSpPr>
          <p:cNvPr id="5" name="Rectangle 4"/>
          <p:cNvSpPr/>
          <p:nvPr/>
        </p:nvSpPr>
        <p:spPr>
          <a:xfrm>
            <a:off x="954637" y="1599580"/>
            <a:ext cx="925253" cy="400110"/>
          </a:xfrm>
          <a:prstGeom prst="rect">
            <a:avLst/>
          </a:prstGeom>
        </p:spPr>
        <p:txBody>
          <a:bodyPr wrap="none">
            <a:spAutoFit/>
          </a:bodyPr>
          <a:lstStyle/>
          <a:p>
            <a:r>
              <a:rPr lang="fr-FR" sz="2000" dirty="0">
                <a:latin typeface="Garamond" pitchFamily="18" charset="0"/>
                <a:cs typeface="Aparajita" pitchFamily="34" charset="0"/>
              </a:rPr>
              <a:t>Esprit  </a:t>
            </a:r>
          </a:p>
        </p:txBody>
      </p:sp>
      <p:sp>
        <p:nvSpPr>
          <p:cNvPr id="22" name="Rectangle 21"/>
          <p:cNvSpPr/>
          <p:nvPr/>
        </p:nvSpPr>
        <p:spPr>
          <a:xfrm>
            <a:off x="3862889" y="1627779"/>
            <a:ext cx="925253" cy="400110"/>
          </a:xfrm>
          <a:prstGeom prst="rect">
            <a:avLst/>
          </a:prstGeom>
        </p:spPr>
        <p:txBody>
          <a:bodyPr wrap="none">
            <a:spAutoFit/>
          </a:bodyPr>
          <a:lstStyle/>
          <a:p>
            <a:r>
              <a:rPr lang="fr-FR" sz="2000" dirty="0">
                <a:latin typeface="Garamond" pitchFamily="18" charset="0"/>
                <a:cs typeface="Aparajita" pitchFamily="34" charset="0"/>
              </a:rPr>
              <a:t>Esprit  </a:t>
            </a:r>
          </a:p>
        </p:txBody>
      </p:sp>
      <p:sp>
        <p:nvSpPr>
          <p:cNvPr id="23" name="Rectangle 22"/>
          <p:cNvSpPr/>
          <p:nvPr/>
        </p:nvSpPr>
        <p:spPr>
          <a:xfrm>
            <a:off x="3887571" y="2138216"/>
            <a:ext cx="792140" cy="400110"/>
          </a:xfrm>
          <a:prstGeom prst="rect">
            <a:avLst/>
          </a:prstGeom>
        </p:spPr>
        <p:txBody>
          <a:bodyPr wrap="none">
            <a:spAutoFit/>
          </a:bodyPr>
          <a:lstStyle/>
          <a:p>
            <a:r>
              <a:rPr lang="fr-FR" sz="2000" dirty="0" smtClean="0">
                <a:solidFill>
                  <a:schemeClr val="bg1"/>
                </a:solidFill>
                <a:latin typeface="Garamond" pitchFamily="18" charset="0"/>
                <a:cs typeface="Aparajita" pitchFamily="34" charset="0"/>
              </a:rPr>
              <a:t>Corps</a:t>
            </a:r>
            <a:endParaRPr lang="fr-FR" sz="2000" dirty="0">
              <a:solidFill>
                <a:schemeClr val="bg1"/>
              </a:solidFill>
              <a:latin typeface="Garamond" pitchFamily="18" charset="0"/>
              <a:cs typeface="Aparajita" pitchFamily="34" charset="0"/>
            </a:endParaRPr>
          </a:p>
        </p:txBody>
      </p:sp>
      <p:sp>
        <p:nvSpPr>
          <p:cNvPr id="24" name="Rectangle 23"/>
          <p:cNvSpPr/>
          <p:nvPr/>
        </p:nvSpPr>
        <p:spPr>
          <a:xfrm>
            <a:off x="938571" y="2111212"/>
            <a:ext cx="792140" cy="400110"/>
          </a:xfrm>
          <a:prstGeom prst="rect">
            <a:avLst/>
          </a:prstGeom>
        </p:spPr>
        <p:txBody>
          <a:bodyPr wrap="none">
            <a:spAutoFit/>
          </a:bodyPr>
          <a:lstStyle/>
          <a:p>
            <a:r>
              <a:rPr lang="fr-FR" sz="2000" dirty="0" smtClean="0">
                <a:solidFill>
                  <a:schemeClr val="bg1"/>
                </a:solidFill>
                <a:latin typeface="Garamond" pitchFamily="18" charset="0"/>
                <a:cs typeface="Aparajita" pitchFamily="34" charset="0"/>
              </a:rPr>
              <a:t>Corps</a:t>
            </a:r>
            <a:endParaRPr lang="fr-FR" sz="2000" dirty="0">
              <a:solidFill>
                <a:schemeClr val="bg1"/>
              </a:solidFill>
              <a:latin typeface="Garamond" pitchFamily="18" charset="0"/>
              <a:cs typeface="Aparajita" pitchFamily="34" charset="0"/>
            </a:endParaRPr>
          </a:p>
        </p:txBody>
      </p:sp>
    </p:spTree>
    <p:extLst>
      <p:ext uri="{BB962C8B-B14F-4D97-AF65-F5344CB8AC3E}">
        <p14:creationId xmlns:p14="http://schemas.microsoft.com/office/powerpoint/2010/main" val="31758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nversity.net/image/actual/accelerat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81924"/>
            <a:ext cx="3396834" cy="30522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3968" y="2222880"/>
            <a:ext cx="4104456" cy="3970318"/>
          </a:xfrm>
          <a:prstGeom prst="rect">
            <a:avLst/>
          </a:prstGeom>
        </p:spPr>
        <p:txBody>
          <a:bodyPr wrap="square">
            <a:spAutoFit/>
          </a:bodyPr>
          <a:lstStyle/>
          <a:p>
            <a:r>
              <a:rPr lang="fr-FR" sz="2800" dirty="0" smtClean="0">
                <a:latin typeface="Arial Narrow" pitchFamily="34" charset="0"/>
              </a:rPr>
              <a:t>Dans toute relation réciproque, le partenaire sujet occupe une position centrale. L’objet tourne autour de lui sur une orbite stable, il y a équilibre entre la force centripète et la force centrifuge. Sinon, il y a écrasement ou éclatement. </a:t>
            </a:r>
            <a:endParaRPr lang="fr-FR" dirty="0">
              <a:latin typeface="Arial Narrow" pitchFamily="34" charset="0"/>
            </a:endParaRPr>
          </a:p>
        </p:txBody>
      </p:sp>
      <p:sp>
        <p:nvSpPr>
          <p:cNvPr id="3" name="Titre 2"/>
          <p:cNvSpPr>
            <a:spLocks noGrp="1"/>
          </p:cNvSpPr>
          <p:nvPr>
            <p:ph type="title"/>
          </p:nvPr>
        </p:nvSpPr>
        <p:spPr>
          <a:xfrm>
            <a:off x="1043608" y="692696"/>
            <a:ext cx="7200800" cy="961176"/>
          </a:xfrm>
        </p:spPr>
        <p:txBody>
          <a:bodyPr>
            <a:normAutofit/>
          </a:bodyPr>
          <a:lstStyle/>
          <a:p>
            <a:r>
              <a:rPr lang="fr-FR" sz="4800" b="1" dirty="0" smtClean="0">
                <a:effectLst>
                  <a:outerShdw blurRad="38100" dist="38100" dir="2700000" algn="tl">
                    <a:srgbClr val="000000">
                      <a:alpha val="43137"/>
                    </a:srgbClr>
                  </a:outerShdw>
                </a:effectLst>
              </a:rPr>
              <a:t>Les forces de liaison</a:t>
            </a:r>
            <a:endParaRPr lang="fr-FR"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032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264192" y="2574241"/>
            <a:ext cx="2960134" cy="2939914"/>
            <a:chOff x="1654855" y="1815256"/>
            <a:chExt cx="1293911" cy="1293911"/>
          </a:xfrm>
        </p:grpSpPr>
        <p:sp>
          <p:nvSpPr>
            <p:cNvPr id="8" name="Ellipse 7"/>
            <p:cNvSpPr/>
            <p:nvPr/>
          </p:nvSpPr>
          <p:spPr>
            <a:xfrm>
              <a:off x="1654855" y="1815256"/>
              <a:ext cx="1293911" cy="1293911"/>
            </a:xfrm>
            <a:prstGeom prst="ellipse">
              <a:avLst/>
            </a:prstGeom>
          </p:spPr>
          <p:style>
            <a:lnRef idx="0">
              <a:schemeClr val="accent1"/>
            </a:lnRef>
            <a:fillRef idx="3">
              <a:schemeClr val="accent1"/>
            </a:fillRef>
            <a:effectRef idx="3">
              <a:schemeClr val="accent1"/>
            </a:effectRef>
            <a:fontRef idx="minor">
              <a:schemeClr val="lt1"/>
            </a:fontRef>
          </p:style>
        </p:sp>
        <p:sp>
          <p:nvSpPr>
            <p:cNvPr id="9" name="Ellipse 4"/>
            <p:cNvSpPr/>
            <p:nvPr/>
          </p:nvSpPr>
          <p:spPr>
            <a:xfrm>
              <a:off x="1844344" y="2004745"/>
              <a:ext cx="914933" cy="914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4400" kern="1200" dirty="0" smtClean="0"/>
                <a:t>Sujet</a:t>
              </a:r>
              <a:endParaRPr lang="fr-FR" sz="4400" kern="1200" dirty="0"/>
            </a:p>
          </p:txBody>
        </p:sp>
      </p:grpSp>
      <p:grpSp>
        <p:nvGrpSpPr>
          <p:cNvPr id="13" name="Groupe 12"/>
          <p:cNvGrpSpPr/>
          <p:nvPr/>
        </p:nvGrpSpPr>
        <p:grpSpPr>
          <a:xfrm>
            <a:off x="5009475" y="3390010"/>
            <a:ext cx="1293911" cy="1293911"/>
            <a:chOff x="1654855" y="1815256"/>
            <a:chExt cx="1293911" cy="1293911"/>
          </a:xfrm>
          <a:solidFill>
            <a:srgbClr val="FF0000"/>
          </a:solidFill>
        </p:grpSpPr>
        <p:sp>
          <p:nvSpPr>
            <p:cNvPr id="14" name="Ellipse 13"/>
            <p:cNvSpPr/>
            <p:nvPr/>
          </p:nvSpPr>
          <p:spPr>
            <a:xfrm>
              <a:off x="1654855" y="1815256"/>
              <a:ext cx="1293911" cy="1293911"/>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15" name="Ellipse 4"/>
            <p:cNvSpPr/>
            <p:nvPr/>
          </p:nvSpPr>
          <p:spPr>
            <a:xfrm>
              <a:off x="1844344" y="2004745"/>
              <a:ext cx="914933" cy="9149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Objet</a:t>
              </a:r>
              <a:endParaRPr lang="fr-FR" sz="2200" kern="1200" dirty="0"/>
            </a:p>
          </p:txBody>
        </p:sp>
      </p:grpSp>
      <p:sp>
        <p:nvSpPr>
          <p:cNvPr id="16" name="Flèche vers le bas 15"/>
          <p:cNvSpPr/>
          <p:nvPr/>
        </p:nvSpPr>
        <p:spPr>
          <a:xfrm rot="5400000">
            <a:off x="2381344" y="2809678"/>
            <a:ext cx="2708560" cy="248720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7" name="Rectangle 16"/>
          <p:cNvSpPr/>
          <p:nvPr/>
        </p:nvSpPr>
        <p:spPr>
          <a:xfrm>
            <a:off x="481670" y="733214"/>
            <a:ext cx="8189836" cy="1938992"/>
          </a:xfrm>
          <a:prstGeom prst="rect">
            <a:avLst/>
          </a:prstGeom>
        </p:spPr>
        <p:txBody>
          <a:bodyPr wrap="square">
            <a:spAutoFit/>
          </a:bodyPr>
          <a:lstStyle/>
          <a:p>
            <a:r>
              <a:rPr lang="fr-FR" sz="2000" dirty="0" smtClean="0"/>
              <a:t>Désir </a:t>
            </a:r>
            <a:r>
              <a:rPr lang="fr-FR" sz="2000" dirty="0" err="1" smtClean="0"/>
              <a:t>égo-centrique</a:t>
            </a:r>
            <a:r>
              <a:rPr lang="fr-FR" sz="2000" dirty="0" smtClean="0"/>
              <a:t>, possessif, compulsif, prédateur. Le sujet écrase l’objet contre son ego, au lieu de respecter son autonomie. Pas de circularité, le sujet consume et consomme l’objet puis le jette. Cet « amour » s’appuie sur une « énergie » très périssable, grosse consommatrice, et polluante. On n’est pas dans un mouvement perpétuel, mais éphémère.</a:t>
            </a:r>
          </a:p>
        </p:txBody>
      </p:sp>
      <p:sp>
        <p:nvSpPr>
          <p:cNvPr id="18" name="Flèche droite rayée 17"/>
          <p:cNvSpPr/>
          <p:nvPr/>
        </p:nvSpPr>
        <p:spPr>
          <a:xfrm>
            <a:off x="6368968" y="3530552"/>
            <a:ext cx="2302538" cy="914933"/>
          </a:xfrm>
          <a:prstGeom prst="stripedRigh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9" name="Rectangle 18"/>
          <p:cNvSpPr/>
          <p:nvPr/>
        </p:nvSpPr>
        <p:spPr>
          <a:xfrm>
            <a:off x="2695427" y="3836911"/>
            <a:ext cx="2415389" cy="400110"/>
          </a:xfrm>
          <a:prstGeom prst="rect">
            <a:avLst/>
          </a:prstGeom>
        </p:spPr>
        <p:txBody>
          <a:bodyPr wrap="square">
            <a:spAutoFit/>
          </a:bodyPr>
          <a:lstStyle/>
          <a:p>
            <a:r>
              <a:rPr lang="fr-FR" sz="2000" b="1" dirty="0" smtClean="0"/>
              <a:t>Force centripète</a:t>
            </a:r>
            <a:endParaRPr lang="fr-FR" sz="2000" b="1" dirty="0"/>
          </a:p>
        </p:txBody>
      </p:sp>
      <p:sp>
        <p:nvSpPr>
          <p:cNvPr id="20" name="Rectangle 19"/>
          <p:cNvSpPr/>
          <p:nvPr/>
        </p:nvSpPr>
        <p:spPr>
          <a:xfrm>
            <a:off x="6391477" y="3803353"/>
            <a:ext cx="2030146" cy="369332"/>
          </a:xfrm>
          <a:prstGeom prst="rect">
            <a:avLst/>
          </a:prstGeom>
        </p:spPr>
        <p:txBody>
          <a:bodyPr wrap="square">
            <a:spAutoFit/>
          </a:bodyPr>
          <a:lstStyle/>
          <a:p>
            <a:r>
              <a:rPr lang="fr-FR" dirty="0" smtClean="0"/>
              <a:t>Force centrifuge</a:t>
            </a:r>
            <a:endParaRPr lang="fr-FR" dirty="0"/>
          </a:p>
        </p:txBody>
      </p:sp>
      <p:sp>
        <p:nvSpPr>
          <p:cNvPr id="2" name="Rectangle 1"/>
          <p:cNvSpPr/>
          <p:nvPr/>
        </p:nvSpPr>
        <p:spPr>
          <a:xfrm>
            <a:off x="3471642" y="5778949"/>
            <a:ext cx="4772766" cy="461665"/>
          </a:xfrm>
          <a:prstGeom prst="rect">
            <a:avLst/>
          </a:prstGeom>
        </p:spPr>
        <p:txBody>
          <a:bodyPr wrap="square">
            <a:spAutoFit/>
          </a:bodyPr>
          <a:lstStyle/>
          <a:p>
            <a:r>
              <a:rPr lang="fr-FR" sz="2400" i="1" dirty="0">
                <a:latin typeface="Garamond" pitchFamily="18" charset="0"/>
              </a:rPr>
              <a:t>« Aimer, c’est avoir besoin » (Helvétius</a:t>
            </a:r>
            <a:r>
              <a:rPr lang="fr-FR" sz="2400" i="1" dirty="0" smtClean="0">
                <a:latin typeface="Garamond" pitchFamily="18" charset="0"/>
              </a:rPr>
              <a:t>)</a:t>
            </a:r>
            <a:endParaRPr lang="fr-FR" sz="2400" i="1" dirty="0">
              <a:latin typeface="Garamond" pitchFamily="18" charset="0"/>
            </a:endParaRPr>
          </a:p>
        </p:txBody>
      </p:sp>
      <p:sp>
        <p:nvSpPr>
          <p:cNvPr id="3" name="Rectangle 2"/>
          <p:cNvSpPr/>
          <p:nvPr/>
        </p:nvSpPr>
        <p:spPr>
          <a:xfrm>
            <a:off x="4852073" y="5132617"/>
            <a:ext cx="2489784"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400" dirty="0" smtClean="0">
                <a:latin typeface="Garamond" pitchFamily="18" charset="0"/>
              </a:rPr>
              <a:t>Huis-clos étouffant</a:t>
            </a:r>
            <a:endParaRPr lang="fr-FR" sz="2400" dirty="0">
              <a:latin typeface="Garamond" pitchFamily="18" charset="0"/>
            </a:endParaRPr>
          </a:p>
        </p:txBody>
      </p:sp>
      <p:sp>
        <p:nvSpPr>
          <p:cNvPr id="21" name="Rectangle 20"/>
          <p:cNvSpPr/>
          <p:nvPr/>
        </p:nvSpPr>
        <p:spPr>
          <a:xfrm>
            <a:off x="481670" y="5594282"/>
            <a:ext cx="2722562" cy="830997"/>
          </a:xfrm>
          <a:prstGeom prst="rect">
            <a:avLst/>
          </a:prstGeom>
        </p:spPr>
        <p:txBody>
          <a:bodyPr wrap="square">
            <a:spAutoFit/>
          </a:bodyPr>
          <a:lstStyle/>
          <a:p>
            <a:pPr algn="ctr"/>
            <a:r>
              <a:rPr lang="fr-FR" sz="2400" b="1" dirty="0">
                <a:latin typeface="Garamond" pitchFamily="18" charset="0"/>
              </a:rPr>
              <a:t>Le sujet </a:t>
            </a:r>
            <a:endParaRPr lang="fr-FR" sz="2400" b="1" dirty="0" smtClean="0">
              <a:latin typeface="Garamond" pitchFamily="18" charset="0"/>
            </a:endParaRPr>
          </a:p>
          <a:p>
            <a:pPr algn="ctr"/>
            <a:r>
              <a:rPr lang="fr-FR" sz="2400" b="1" dirty="0">
                <a:latin typeface="Garamond" pitchFamily="18" charset="0"/>
              </a:rPr>
              <a:t>c</a:t>
            </a:r>
            <a:r>
              <a:rPr lang="fr-FR" sz="2400" b="1" dirty="0" smtClean="0">
                <a:latin typeface="Garamond" pitchFamily="18" charset="0"/>
              </a:rPr>
              <a:t>onsomme l’objet</a:t>
            </a:r>
            <a:endParaRPr lang="fr-FR" sz="2400" b="1" dirty="0">
              <a:latin typeface="Garamond" pitchFamily="18" charset="0"/>
            </a:endParaRPr>
          </a:p>
        </p:txBody>
      </p:sp>
      <p:sp>
        <p:nvSpPr>
          <p:cNvPr id="4" name="Rectangle 3"/>
          <p:cNvSpPr/>
          <p:nvPr/>
        </p:nvSpPr>
        <p:spPr>
          <a:xfrm>
            <a:off x="4656801" y="0"/>
            <a:ext cx="3424335" cy="461665"/>
          </a:xfrm>
          <a:prstGeom prst="rect">
            <a:avLst/>
          </a:prstGeom>
        </p:spPr>
        <p:txBody>
          <a:bodyPr wrap="none">
            <a:spAutoFit/>
          </a:bodyPr>
          <a:lstStyle/>
          <a:p>
            <a:r>
              <a:rPr lang="fr-FR" sz="2400" b="1" dirty="0">
                <a:solidFill>
                  <a:schemeClr val="bg1"/>
                </a:solidFill>
              </a:rPr>
              <a:t>Eros </a:t>
            </a:r>
            <a:r>
              <a:rPr lang="fr-FR" sz="2400" b="1" dirty="0" smtClean="0">
                <a:solidFill>
                  <a:schemeClr val="bg1"/>
                </a:solidFill>
              </a:rPr>
              <a:t>Féroce et vorace</a:t>
            </a:r>
            <a:endParaRPr lang="fr-FR" sz="2400" b="1" dirty="0">
              <a:solidFill>
                <a:schemeClr val="bg1"/>
              </a:solidFill>
            </a:endParaRPr>
          </a:p>
        </p:txBody>
      </p:sp>
    </p:spTree>
    <p:extLst>
      <p:ext uri="{BB962C8B-B14F-4D97-AF65-F5344CB8AC3E}">
        <p14:creationId xmlns:p14="http://schemas.microsoft.com/office/powerpoint/2010/main" val="2894441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Délai 5"/>
          <p:cNvSpPr/>
          <p:nvPr/>
        </p:nvSpPr>
        <p:spPr>
          <a:xfrm rot="16200000" flipH="1">
            <a:off x="791850" y="1373798"/>
            <a:ext cx="605781" cy="1055519"/>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 name="Organigramme : Délai 6"/>
          <p:cNvSpPr/>
          <p:nvPr/>
        </p:nvSpPr>
        <p:spPr>
          <a:xfrm rot="5400000" flipH="1">
            <a:off x="788379" y="196980"/>
            <a:ext cx="640153" cy="1055520"/>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Organigramme : Délai 8"/>
          <p:cNvSpPr/>
          <p:nvPr/>
        </p:nvSpPr>
        <p:spPr>
          <a:xfrm rot="5400000" flipH="1">
            <a:off x="3661269" y="181525"/>
            <a:ext cx="640153" cy="1055520"/>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Organigramme : Délai 9"/>
          <p:cNvSpPr/>
          <p:nvPr/>
        </p:nvSpPr>
        <p:spPr>
          <a:xfrm rot="16200000" flipH="1">
            <a:off x="3690198" y="1373798"/>
            <a:ext cx="605781" cy="1055519"/>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cxnSp>
        <p:nvCxnSpPr>
          <p:cNvPr id="11" name="Connecteur droit 10"/>
          <p:cNvCxnSpPr/>
          <p:nvPr/>
        </p:nvCxnSpPr>
        <p:spPr>
          <a:xfrm flipH="1">
            <a:off x="755576" y="1029362"/>
            <a:ext cx="678330" cy="569305"/>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3528556" y="1051100"/>
            <a:ext cx="806204" cy="547567"/>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528556" y="1121051"/>
            <a:ext cx="806204" cy="357999"/>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55576" y="1002864"/>
            <a:ext cx="696710" cy="543422"/>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1809062" y="559310"/>
            <a:ext cx="1411317" cy="715265"/>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1880712" y="709285"/>
            <a:ext cx="1352204" cy="596116"/>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43698" y="1422374"/>
            <a:ext cx="1884857" cy="1200329"/>
          </a:xfrm>
          <a:prstGeom prst="rect">
            <a:avLst/>
          </a:prstGeom>
        </p:spPr>
        <p:txBody>
          <a:bodyPr wrap="square">
            <a:spAutoFit/>
          </a:bodyPr>
          <a:lstStyle/>
          <a:p>
            <a:r>
              <a:rPr lang="fr-FR" i="1" dirty="0">
                <a:latin typeface="Garamond" pitchFamily="18" charset="0"/>
              </a:rPr>
              <a:t>« Les amants éternels meurent toujours à la fleur de l'âge. » </a:t>
            </a:r>
            <a:r>
              <a:rPr lang="fr-FR" dirty="0">
                <a:latin typeface="Garamond" pitchFamily="18" charset="0"/>
              </a:rPr>
              <a:t>Jean Cocteau </a:t>
            </a:r>
          </a:p>
        </p:txBody>
      </p:sp>
      <p:pic>
        <p:nvPicPr>
          <p:cNvPr id="18" name="Picture 2" descr="&lt;b&gt;François-Auguste-René Rodin (Auguste Rodin)&lt;/b&gt; : &lt;b&gt;Le Printemps&lt;/b&gt; : Eternel Printemps"/>
          <p:cNvPicPr>
            <a:picLocks noChangeAspect="1" noChangeArrowheads="1"/>
          </p:cNvPicPr>
          <p:nvPr/>
        </p:nvPicPr>
        <p:blipFill rotWithShape="1">
          <a:blip r:embed="rId2">
            <a:extLst>
              <a:ext uri="{28A0092B-C50C-407E-A947-70E740481C1C}">
                <a14:useLocalDpi xmlns:a14="http://schemas.microsoft.com/office/drawing/2010/main" val="0"/>
              </a:ext>
            </a:extLst>
          </a:blip>
          <a:srcRect l="35980" t="3052" r="1372" b="20886"/>
          <a:stretch/>
        </p:blipFill>
        <p:spPr bwMode="auto">
          <a:xfrm>
            <a:off x="916463" y="2635402"/>
            <a:ext cx="3420629" cy="3197883"/>
          </a:xfrm>
          <a:prstGeom prst="rect">
            <a:avLst/>
          </a:prstGeom>
          <a:noFill/>
          <a:extLst>
            <a:ext uri="{909E8E84-426E-40DD-AFC4-6F175D3DCCD1}">
              <a14:hiddenFill xmlns:a14="http://schemas.microsoft.com/office/drawing/2010/main">
                <a:solidFill>
                  <a:srgbClr val="FFFFFF"/>
                </a:solidFill>
              </a14:hiddenFill>
            </a:ext>
          </a:extLst>
        </p:spPr>
      </p:pic>
      <p:sp>
        <p:nvSpPr>
          <p:cNvPr id="3" name="Organigramme : Préparation 2"/>
          <p:cNvSpPr/>
          <p:nvPr/>
        </p:nvSpPr>
        <p:spPr>
          <a:xfrm>
            <a:off x="916463" y="5517232"/>
            <a:ext cx="7327945" cy="1152128"/>
          </a:xfrm>
          <a:prstGeom prst="flowChartPreparation">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sz="2000" i="1" dirty="0">
                <a:latin typeface="Garamond" pitchFamily="18" charset="0"/>
              </a:rPr>
              <a:t>Tout amour pense à l'instant et à l'éternité, mais jamais à la durée. </a:t>
            </a:r>
            <a:r>
              <a:rPr lang="fr-FR" sz="2000" dirty="0">
                <a:latin typeface="Garamond" pitchFamily="18" charset="0"/>
              </a:rPr>
              <a:t>Friedrich Nietzsche</a:t>
            </a:r>
          </a:p>
        </p:txBody>
      </p:sp>
      <p:pic>
        <p:nvPicPr>
          <p:cNvPr id="19" name="Picture 4" descr="http://www.wga.hu/art/b/baldung/1/061deat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12" r="10988" b="54848"/>
          <a:stretch/>
        </p:blipFill>
        <p:spPr bwMode="auto">
          <a:xfrm>
            <a:off x="4932040" y="2635402"/>
            <a:ext cx="3311334" cy="30562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amour est une forc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38" b="15911"/>
          <a:stretch/>
        </p:blipFill>
        <p:spPr bwMode="auto">
          <a:xfrm>
            <a:off x="4567386" y="659459"/>
            <a:ext cx="3675988" cy="18784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50834" y="35331"/>
            <a:ext cx="3309093" cy="523220"/>
          </a:xfrm>
          <a:prstGeom prst="rect">
            <a:avLst/>
          </a:prstGeom>
        </p:spPr>
        <p:txBody>
          <a:bodyPr wrap="square">
            <a:spAutoFit/>
          </a:bodyPr>
          <a:lstStyle/>
          <a:p>
            <a:pPr lvl="0" algn="ctr"/>
            <a:r>
              <a:rPr lang="fr-FR" sz="2800" b="1" dirty="0">
                <a:solidFill>
                  <a:schemeClr val="bg1"/>
                </a:solidFill>
              </a:rPr>
              <a:t>Eros et la mort</a:t>
            </a:r>
          </a:p>
        </p:txBody>
      </p:sp>
    </p:spTree>
    <p:extLst>
      <p:ext uri="{BB962C8B-B14F-4D97-AF65-F5344CB8AC3E}">
        <p14:creationId xmlns:p14="http://schemas.microsoft.com/office/powerpoint/2010/main" val="897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09809" y="2105267"/>
            <a:ext cx="1293911" cy="1293911"/>
            <a:chOff x="1654855" y="1815256"/>
            <a:chExt cx="1293911" cy="1293911"/>
          </a:xfrm>
        </p:grpSpPr>
        <p:sp>
          <p:nvSpPr>
            <p:cNvPr id="5" name="Ellipse 4"/>
            <p:cNvSpPr/>
            <p:nvPr/>
          </p:nvSpPr>
          <p:spPr>
            <a:xfrm>
              <a:off x="1654855" y="1815256"/>
              <a:ext cx="1293911" cy="1293911"/>
            </a:xfrm>
            <a:prstGeom prst="ellipse">
              <a:avLst/>
            </a:prstGeom>
          </p:spPr>
          <p:style>
            <a:lnRef idx="0">
              <a:schemeClr val="accent1"/>
            </a:lnRef>
            <a:fillRef idx="3">
              <a:schemeClr val="accent1"/>
            </a:fillRef>
            <a:effectRef idx="3">
              <a:schemeClr val="accent1"/>
            </a:effectRef>
            <a:fontRef idx="minor">
              <a:schemeClr val="lt1"/>
            </a:fontRef>
          </p:style>
        </p:sp>
        <p:sp>
          <p:nvSpPr>
            <p:cNvPr id="6" name="Ellipse 4"/>
            <p:cNvSpPr/>
            <p:nvPr/>
          </p:nvSpPr>
          <p:spPr>
            <a:xfrm>
              <a:off x="1844344" y="2004745"/>
              <a:ext cx="914933" cy="914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Sujet</a:t>
              </a:r>
              <a:endParaRPr lang="fr-FR" sz="2200" kern="1200" dirty="0"/>
            </a:p>
          </p:txBody>
        </p:sp>
      </p:grpSp>
      <p:grpSp>
        <p:nvGrpSpPr>
          <p:cNvPr id="7" name="Groupe 6"/>
          <p:cNvGrpSpPr/>
          <p:nvPr/>
        </p:nvGrpSpPr>
        <p:grpSpPr>
          <a:xfrm>
            <a:off x="3131840" y="951529"/>
            <a:ext cx="3628990" cy="3576124"/>
            <a:chOff x="1654855" y="1815256"/>
            <a:chExt cx="1293911" cy="1293911"/>
          </a:xfrm>
          <a:solidFill>
            <a:srgbClr val="FF0000"/>
          </a:solidFill>
        </p:grpSpPr>
        <p:sp>
          <p:nvSpPr>
            <p:cNvPr id="8" name="Ellipse 7"/>
            <p:cNvSpPr/>
            <p:nvPr/>
          </p:nvSpPr>
          <p:spPr>
            <a:xfrm>
              <a:off x="1654855" y="1815256"/>
              <a:ext cx="1293911" cy="1293911"/>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9" name="Ellipse 4"/>
            <p:cNvSpPr/>
            <p:nvPr/>
          </p:nvSpPr>
          <p:spPr>
            <a:xfrm>
              <a:off x="1844344" y="2004745"/>
              <a:ext cx="914933" cy="9149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6600" kern="1200" dirty="0" smtClean="0"/>
                <a:t>Objet</a:t>
              </a:r>
              <a:endParaRPr lang="fr-FR" sz="6600" kern="1200" dirty="0"/>
            </a:p>
          </p:txBody>
        </p:sp>
      </p:grpSp>
      <p:sp>
        <p:nvSpPr>
          <p:cNvPr id="10" name="Flèche droite rayée 9"/>
          <p:cNvSpPr/>
          <p:nvPr/>
        </p:nvSpPr>
        <p:spPr>
          <a:xfrm>
            <a:off x="6446453" y="951529"/>
            <a:ext cx="2474041" cy="3744416"/>
          </a:xfrm>
          <a:prstGeom prst="striped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Flèche vers le bas 10"/>
          <p:cNvSpPr/>
          <p:nvPr/>
        </p:nvSpPr>
        <p:spPr>
          <a:xfrm rot="5400000">
            <a:off x="2277489" y="1656707"/>
            <a:ext cx="580579" cy="21910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2" name="Rectangle 11"/>
          <p:cNvSpPr/>
          <p:nvPr/>
        </p:nvSpPr>
        <p:spPr>
          <a:xfrm>
            <a:off x="484359" y="4734037"/>
            <a:ext cx="8192097" cy="1569660"/>
          </a:xfrm>
          <a:prstGeom prst="rect">
            <a:avLst/>
          </a:prstGeom>
        </p:spPr>
        <p:txBody>
          <a:bodyPr wrap="square">
            <a:spAutoFit/>
          </a:bodyPr>
          <a:lstStyle/>
          <a:p>
            <a:r>
              <a:rPr lang="fr-FR" sz="2400" dirty="0" smtClean="0">
                <a:latin typeface="Garamond" pitchFamily="18" charset="0"/>
              </a:rPr>
              <a:t>Idolâtrie, adoration (infatuation en anglais), </a:t>
            </a:r>
            <a:r>
              <a:rPr lang="fr-FR" sz="2400" i="1" dirty="0" smtClean="0">
                <a:latin typeface="Garamond" pitchFamily="18" charset="0"/>
              </a:rPr>
              <a:t>star system </a:t>
            </a:r>
          </a:p>
          <a:p>
            <a:r>
              <a:rPr lang="fr-FR" sz="2400" dirty="0" smtClean="0">
                <a:latin typeface="Garamond" pitchFamily="18" charset="0"/>
              </a:rPr>
              <a:t>Le sujet se dévalorise et se minimise en vénérant l’objet, qui est magnifié et idolâtré. L’objet ne cesse d’éloigner le sujet de son centre de gravité, ce dernier se perd et se consume</a:t>
            </a:r>
            <a:endParaRPr lang="fr-FR" sz="2400" dirty="0">
              <a:latin typeface="Garamond" pitchFamily="18" charset="0"/>
            </a:endParaRPr>
          </a:p>
        </p:txBody>
      </p:sp>
      <p:sp>
        <p:nvSpPr>
          <p:cNvPr id="2" name="Rectangle 1"/>
          <p:cNvSpPr/>
          <p:nvPr/>
        </p:nvSpPr>
        <p:spPr>
          <a:xfrm>
            <a:off x="451997" y="3543353"/>
            <a:ext cx="2883978" cy="830997"/>
          </a:xfrm>
          <a:prstGeom prst="rect">
            <a:avLst/>
          </a:prstGeom>
        </p:spPr>
        <p:txBody>
          <a:bodyPr wrap="square">
            <a:spAutoFit/>
          </a:bodyPr>
          <a:lstStyle/>
          <a:p>
            <a:pPr algn="ctr"/>
            <a:r>
              <a:rPr lang="fr-FR" sz="2400" b="1" dirty="0">
                <a:latin typeface="Garamond" pitchFamily="18" charset="0"/>
              </a:rPr>
              <a:t>Le sujet se </a:t>
            </a:r>
            <a:r>
              <a:rPr lang="fr-FR" sz="2400" b="1" dirty="0" smtClean="0">
                <a:latin typeface="Garamond" pitchFamily="18" charset="0"/>
              </a:rPr>
              <a:t>consume pour </a:t>
            </a:r>
            <a:r>
              <a:rPr lang="fr-FR" sz="2400" b="1" dirty="0">
                <a:latin typeface="Garamond" pitchFamily="18" charset="0"/>
              </a:rPr>
              <a:t>l’objet</a:t>
            </a:r>
          </a:p>
        </p:txBody>
      </p:sp>
      <p:sp>
        <p:nvSpPr>
          <p:cNvPr id="13" name="Rectangle 12"/>
          <p:cNvSpPr/>
          <p:nvPr/>
        </p:nvSpPr>
        <p:spPr>
          <a:xfrm>
            <a:off x="6259045" y="2558803"/>
            <a:ext cx="2494423" cy="400110"/>
          </a:xfrm>
          <a:prstGeom prst="rect">
            <a:avLst/>
          </a:prstGeom>
        </p:spPr>
        <p:txBody>
          <a:bodyPr wrap="square">
            <a:spAutoFit/>
          </a:bodyPr>
          <a:lstStyle/>
          <a:p>
            <a:r>
              <a:rPr lang="fr-FR" sz="2000" b="1" dirty="0" smtClean="0">
                <a:solidFill>
                  <a:schemeClr val="bg1"/>
                </a:solidFill>
              </a:rPr>
              <a:t>Force centrifuge</a:t>
            </a:r>
            <a:endParaRPr lang="fr-FR" sz="2000" b="1" dirty="0">
              <a:solidFill>
                <a:schemeClr val="bg1"/>
              </a:solidFill>
            </a:endParaRPr>
          </a:p>
        </p:txBody>
      </p:sp>
      <p:sp>
        <p:nvSpPr>
          <p:cNvPr id="3" name="Rectangle 2"/>
          <p:cNvSpPr/>
          <p:nvPr/>
        </p:nvSpPr>
        <p:spPr>
          <a:xfrm>
            <a:off x="1639983" y="2546680"/>
            <a:ext cx="2023311" cy="369332"/>
          </a:xfrm>
          <a:prstGeom prst="rect">
            <a:avLst/>
          </a:prstGeom>
        </p:spPr>
        <p:txBody>
          <a:bodyPr wrap="none">
            <a:spAutoFit/>
          </a:bodyPr>
          <a:lstStyle/>
          <a:p>
            <a:r>
              <a:rPr lang="fr-FR" b="1" dirty="0">
                <a:solidFill>
                  <a:schemeClr val="bg1"/>
                </a:solidFill>
              </a:rPr>
              <a:t>Force centripète</a:t>
            </a:r>
          </a:p>
        </p:txBody>
      </p:sp>
      <p:sp>
        <p:nvSpPr>
          <p:cNvPr id="14" name="Rectangle 13"/>
          <p:cNvSpPr/>
          <p:nvPr/>
        </p:nvSpPr>
        <p:spPr>
          <a:xfrm>
            <a:off x="4834617" y="37804"/>
            <a:ext cx="2848857" cy="461665"/>
          </a:xfrm>
          <a:prstGeom prst="rect">
            <a:avLst/>
          </a:prstGeom>
        </p:spPr>
        <p:txBody>
          <a:bodyPr wrap="none">
            <a:spAutoFit/>
          </a:bodyPr>
          <a:lstStyle/>
          <a:p>
            <a:r>
              <a:rPr lang="fr-FR" sz="2400" dirty="0" smtClean="0">
                <a:solidFill>
                  <a:schemeClr val="bg1"/>
                </a:solidFill>
                <a:latin typeface="Garamond" pitchFamily="18" charset="0"/>
              </a:rPr>
              <a:t>Vénération et idolâtrie</a:t>
            </a:r>
            <a:endParaRPr lang="fr-FR" sz="2400" dirty="0">
              <a:solidFill>
                <a:schemeClr val="bg1"/>
              </a:solidFill>
              <a:latin typeface="Garamond" pitchFamily="18" charset="0"/>
            </a:endParaRPr>
          </a:p>
        </p:txBody>
      </p:sp>
      <p:sp>
        <p:nvSpPr>
          <p:cNvPr id="15" name="Rectangle 14"/>
          <p:cNvSpPr/>
          <p:nvPr/>
        </p:nvSpPr>
        <p:spPr>
          <a:xfrm>
            <a:off x="446435" y="323308"/>
            <a:ext cx="3405485" cy="1292662"/>
          </a:xfrm>
          <a:prstGeom prst="rect">
            <a:avLst/>
          </a:prstGeom>
        </p:spPr>
        <p:txBody>
          <a:bodyPr wrap="square">
            <a:spAutoFit/>
          </a:bodyPr>
          <a:lstStyle/>
          <a:p>
            <a:r>
              <a:rPr lang="fr-FR" sz="2000" dirty="0" smtClean="0">
                <a:latin typeface="Bodoni MT Condensed" pitchFamily="18" charset="0"/>
              </a:rPr>
              <a:t>Idolâtrie, adoration, fascination</a:t>
            </a:r>
          </a:p>
          <a:p>
            <a:r>
              <a:rPr lang="fr-FR" sz="2000" dirty="0" smtClean="0">
                <a:latin typeface="Bodoni MT Condensed" pitchFamily="18" charset="0"/>
              </a:rPr>
              <a:t>Vénération (Venus)</a:t>
            </a:r>
          </a:p>
          <a:p>
            <a:r>
              <a:rPr lang="fr-FR" sz="2000" dirty="0" smtClean="0">
                <a:latin typeface="Bodoni MT Condensed" pitchFamily="18" charset="0"/>
              </a:rPr>
              <a:t>Être sidéré – de </a:t>
            </a:r>
            <a:r>
              <a:rPr lang="fr-FR" i="1" dirty="0" err="1" smtClean="0">
                <a:latin typeface="Bodoni MT Condensed" pitchFamily="18" charset="0"/>
              </a:rPr>
              <a:t>siderari</a:t>
            </a:r>
            <a:r>
              <a:rPr lang="fr-FR" dirty="0">
                <a:latin typeface="Bodoni MT Condensed" pitchFamily="18" charset="0"/>
              </a:rPr>
              <a:t> </a:t>
            </a:r>
            <a:r>
              <a:rPr lang="fr-FR" dirty="0" smtClean="0">
                <a:latin typeface="Bodoni MT Condensed" pitchFamily="18" charset="0"/>
              </a:rPr>
              <a:t>(«</a:t>
            </a:r>
            <a:r>
              <a:rPr lang="fr-FR" dirty="0">
                <a:latin typeface="Bodoni MT Condensed" pitchFamily="18" charset="0"/>
              </a:rPr>
              <a:t> subir l’influence </a:t>
            </a:r>
            <a:r>
              <a:rPr lang="fr-FR" dirty="0" smtClean="0">
                <a:latin typeface="Bodoni MT Condensed" pitchFamily="18" charset="0"/>
              </a:rPr>
              <a:t>néfaste  des astres »).</a:t>
            </a:r>
          </a:p>
        </p:txBody>
      </p:sp>
    </p:spTree>
    <p:extLst>
      <p:ext uri="{BB962C8B-B14F-4D97-AF65-F5344CB8AC3E}">
        <p14:creationId xmlns:p14="http://schemas.microsoft.com/office/powerpoint/2010/main" val="260778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bg1"/>
                </a:solidFill>
              </a:rPr>
              <a:t>But de la soirée</a:t>
            </a:r>
            <a:endParaRPr lang="fr-FR" sz="3200" dirty="0">
              <a:solidFill>
                <a:schemeClr val="bg1"/>
              </a:solidFill>
            </a:endParaRPr>
          </a:p>
        </p:txBody>
      </p:sp>
      <p:sp>
        <p:nvSpPr>
          <p:cNvPr id="6" name="Espace réservé du texte 5"/>
          <p:cNvSpPr>
            <a:spLocks noGrp="1"/>
          </p:cNvSpPr>
          <p:nvPr>
            <p:ph type="body" idx="1"/>
          </p:nvPr>
        </p:nvSpPr>
        <p:spPr>
          <a:xfrm>
            <a:off x="683568" y="836712"/>
            <a:ext cx="4536504" cy="639762"/>
          </a:xfrm>
          <a:solidFill>
            <a:srgbClr val="00B050"/>
          </a:solidFill>
        </p:spPr>
        <p:txBody>
          <a:bodyPr>
            <a:normAutofit fontScale="77500" lnSpcReduction="20000"/>
          </a:bodyPr>
          <a:lstStyle/>
          <a:p>
            <a:pPr algn="ctr"/>
            <a:r>
              <a:rPr lang="fr-FR" dirty="0" smtClean="0">
                <a:solidFill>
                  <a:srgbClr val="FFC000"/>
                </a:solidFill>
              </a:rPr>
              <a:t>Ce que disent les </a:t>
            </a:r>
          </a:p>
          <a:p>
            <a:pPr algn="ctr"/>
            <a:r>
              <a:rPr lang="fr-FR" dirty="0" smtClean="0">
                <a:solidFill>
                  <a:srgbClr val="FFC000"/>
                </a:solidFill>
              </a:rPr>
              <a:t>Principes </a:t>
            </a:r>
            <a:r>
              <a:rPr lang="fr-FR" dirty="0">
                <a:solidFill>
                  <a:srgbClr val="FFC000"/>
                </a:solidFill>
              </a:rPr>
              <a:t>de </a:t>
            </a:r>
            <a:r>
              <a:rPr lang="fr-FR" dirty="0" smtClean="0">
                <a:solidFill>
                  <a:srgbClr val="FFC000"/>
                </a:solidFill>
              </a:rPr>
              <a:t>l’Unification</a:t>
            </a:r>
            <a:endParaRPr lang="fr-FR" dirty="0">
              <a:solidFill>
                <a:srgbClr val="FFC000"/>
              </a:solidFill>
            </a:endParaRPr>
          </a:p>
        </p:txBody>
      </p:sp>
      <p:sp>
        <p:nvSpPr>
          <p:cNvPr id="3" name="Espace réservé du contenu 2"/>
          <p:cNvSpPr>
            <a:spLocks noGrp="1"/>
          </p:cNvSpPr>
          <p:nvPr>
            <p:ph sz="half" idx="2"/>
          </p:nvPr>
        </p:nvSpPr>
        <p:spPr>
          <a:xfrm>
            <a:off x="683568" y="1628800"/>
            <a:ext cx="4536504" cy="4680520"/>
          </a:xfrm>
          <a:solidFill>
            <a:srgbClr val="FFFF00"/>
          </a:solidFill>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fr-FR" b="1" dirty="0" smtClean="0">
                <a:solidFill>
                  <a:srgbClr val="00B050"/>
                </a:solidFill>
                <a:effectLst>
                  <a:outerShdw blurRad="38100" dist="38100" dir="2700000" algn="tl">
                    <a:srgbClr val="000000">
                      <a:alpha val="43137"/>
                    </a:srgbClr>
                  </a:outerShdw>
                </a:effectLst>
              </a:rPr>
              <a:t>Loin </a:t>
            </a:r>
            <a:r>
              <a:rPr lang="fr-FR" b="1" dirty="0">
                <a:solidFill>
                  <a:srgbClr val="00B050"/>
                </a:solidFill>
                <a:effectLst>
                  <a:outerShdw blurRad="38100" dist="38100" dir="2700000" algn="tl">
                    <a:srgbClr val="000000">
                      <a:alpha val="43137"/>
                    </a:srgbClr>
                  </a:outerShdw>
                </a:effectLst>
              </a:rPr>
              <a:t>d’affaiblir l’amour, le don de soi ne fait que le renforcer</a:t>
            </a:r>
            <a:r>
              <a:rPr lang="fr-FR" b="1" dirty="0" smtClean="0">
                <a:solidFill>
                  <a:srgbClr val="00B050"/>
                </a:solidFill>
                <a:effectLst>
                  <a:outerShdw blurRad="38100" dist="38100" dir="2700000" algn="tl">
                    <a:srgbClr val="000000">
                      <a:alpha val="43137"/>
                    </a:srgbClr>
                  </a:outerShdw>
                </a:effectLst>
              </a:rPr>
              <a:t>. </a:t>
            </a:r>
          </a:p>
          <a:p>
            <a:r>
              <a:rPr lang="fr-FR" dirty="0" smtClean="0">
                <a:solidFill>
                  <a:srgbClr val="00B050"/>
                </a:solidFill>
                <a:effectLst>
                  <a:outerShdw blurRad="38100" dist="38100" dir="2700000" algn="tl">
                    <a:srgbClr val="000000">
                      <a:alpha val="43137"/>
                    </a:srgbClr>
                  </a:outerShdw>
                </a:effectLst>
              </a:rPr>
              <a:t>L’amour semble se développer à </a:t>
            </a:r>
            <a:r>
              <a:rPr lang="fr-FR" dirty="0">
                <a:solidFill>
                  <a:srgbClr val="00B050"/>
                </a:solidFill>
                <a:effectLst>
                  <a:outerShdw blurRad="38100" dist="38100" dir="2700000" algn="tl">
                    <a:srgbClr val="000000">
                      <a:alpha val="43137"/>
                    </a:srgbClr>
                  </a:outerShdw>
                </a:effectLst>
              </a:rPr>
              <a:t>mesure qu’on le donne. En principe, la puissance baisse avec l’action ; mais </a:t>
            </a:r>
            <a:r>
              <a:rPr lang="fr-FR" b="1" dirty="0">
                <a:solidFill>
                  <a:srgbClr val="00B050"/>
                </a:solidFill>
                <a:effectLst>
                  <a:outerShdw blurRad="38100" dist="38100" dir="2700000" algn="tl">
                    <a:srgbClr val="000000">
                      <a:alpha val="43137"/>
                    </a:srgbClr>
                  </a:outerShdw>
                </a:effectLst>
              </a:rPr>
              <a:t>l’amour, et lui seul, gagne en puissance à travers l’action. </a:t>
            </a:r>
            <a:r>
              <a:rPr lang="fr-FR" dirty="0" smtClean="0">
                <a:solidFill>
                  <a:srgbClr val="00B050"/>
                </a:solidFill>
                <a:effectLst>
                  <a:outerShdw blurRad="38100" dist="38100" dir="2700000" algn="tl">
                    <a:srgbClr val="000000">
                      <a:alpha val="43137"/>
                    </a:srgbClr>
                  </a:outerShdw>
                </a:effectLst>
              </a:rPr>
              <a:t>La </a:t>
            </a:r>
            <a:r>
              <a:rPr lang="fr-FR" dirty="0">
                <a:solidFill>
                  <a:srgbClr val="00B050"/>
                </a:solidFill>
                <a:effectLst>
                  <a:outerShdw blurRad="38100" dist="38100" dir="2700000" algn="tl">
                    <a:srgbClr val="000000">
                      <a:alpha val="43137"/>
                    </a:srgbClr>
                  </a:outerShdw>
                </a:effectLst>
              </a:rPr>
              <a:t>capacité créatrice propre à l’amour le rend inépuisable. </a:t>
            </a:r>
            <a:endParaRPr lang="fr-FR" dirty="0" smtClean="0">
              <a:solidFill>
                <a:srgbClr val="00B050"/>
              </a:solidFill>
              <a:effectLst>
                <a:outerShdw blurRad="38100" dist="38100" dir="2700000" algn="tl">
                  <a:srgbClr val="000000">
                    <a:alpha val="43137"/>
                  </a:srgbClr>
                </a:outerShdw>
              </a:effectLst>
            </a:endParaRPr>
          </a:p>
          <a:p>
            <a:r>
              <a:rPr lang="fr-FR" b="1" dirty="0" smtClean="0">
                <a:solidFill>
                  <a:srgbClr val="00B050"/>
                </a:solidFill>
                <a:effectLst>
                  <a:outerShdw blurRad="38100" dist="38100" dir="2700000" algn="tl">
                    <a:srgbClr val="000000">
                      <a:alpha val="43137"/>
                    </a:srgbClr>
                  </a:outerShdw>
                </a:effectLst>
              </a:rPr>
              <a:t>Quand </a:t>
            </a:r>
            <a:r>
              <a:rPr lang="fr-FR" b="1" dirty="0">
                <a:solidFill>
                  <a:srgbClr val="00B050"/>
                </a:solidFill>
                <a:effectLst>
                  <a:outerShdw blurRad="38100" dist="38100" dir="2700000" algn="tl">
                    <a:srgbClr val="000000">
                      <a:alpha val="43137"/>
                    </a:srgbClr>
                  </a:outerShdw>
                </a:effectLst>
              </a:rPr>
              <a:t>on a un esprit aimant, on peut avoir de l’éner­gie à </a:t>
            </a:r>
            <a:r>
              <a:rPr lang="fr-FR" b="1" dirty="0" smtClean="0">
                <a:solidFill>
                  <a:srgbClr val="00B050"/>
                </a:solidFill>
                <a:effectLst>
                  <a:outerShdw blurRad="38100" dist="38100" dir="2700000" algn="tl">
                    <a:srgbClr val="000000">
                      <a:alpha val="43137"/>
                    </a:srgbClr>
                  </a:outerShdw>
                </a:effectLst>
              </a:rPr>
              <a:t>revendre. </a:t>
            </a:r>
            <a:r>
              <a:rPr lang="fr-FR" b="1" dirty="0">
                <a:solidFill>
                  <a:srgbClr val="00B050"/>
                </a:solidFill>
                <a:effectLst>
                  <a:outerShdw blurRad="38100" dist="38100" dir="2700000" algn="tl">
                    <a:srgbClr val="000000">
                      <a:alpha val="43137"/>
                    </a:srgbClr>
                  </a:outerShdw>
                </a:effectLst>
              </a:rPr>
              <a:t>On a en soi une puissance d’amour qui peut plus que compenser, et de fait, ne peut s’épui­ser. Alors, même si on se trouve dans des difficultés et des ennuis, on ne se lasse jamais. </a:t>
            </a:r>
          </a:p>
        </p:txBody>
      </p:sp>
      <p:sp>
        <p:nvSpPr>
          <p:cNvPr id="7" name="Espace réservé du texte 6"/>
          <p:cNvSpPr>
            <a:spLocks noGrp="1"/>
          </p:cNvSpPr>
          <p:nvPr>
            <p:ph type="body" sz="quarter" idx="3"/>
          </p:nvPr>
        </p:nvSpPr>
        <p:spPr>
          <a:xfrm>
            <a:off x="5364089" y="836712"/>
            <a:ext cx="3096344" cy="639762"/>
          </a:xfrm>
        </p:spPr>
        <p:style>
          <a:lnRef idx="0">
            <a:schemeClr val="accent2"/>
          </a:lnRef>
          <a:fillRef idx="3">
            <a:schemeClr val="accent2"/>
          </a:fillRef>
          <a:effectRef idx="3">
            <a:schemeClr val="accent2"/>
          </a:effectRef>
          <a:fontRef idx="minor">
            <a:schemeClr val="lt1"/>
          </a:fontRef>
        </p:style>
        <p:txBody>
          <a:bodyPr/>
          <a:lstStyle/>
          <a:p>
            <a:r>
              <a:rPr lang="fr-FR" dirty="0" smtClean="0">
                <a:solidFill>
                  <a:srgbClr val="FFC000"/>
                </a:solidFill>
              </a:rPr>
              <a:t>Questions </a:t>
            </a:r>
            <a:endParaRPr lang="fr-FR" dirty="0">
              <a:solidFill>
                <a:srgbClr val="FFC000"/>
              </a:solidFill>
            </a:endParaRPr>
          </a:p>
        </p:txBody>
      </p:sp>
      <p:sp>
        <p:nvSpPr>
          <p:cNvPr id="8" name="Espace réservé du contenu 7"/>
          <p:cNvSpPr>
            <a:spLocks noGrp="1"/>
          </p:cNvSpPr>
          <p:nvPr>
            <p:ph sz="quarter" idx="4"/>
          </p:nvPr>
        </p:nvSpPr>
        <p:spPr>
          <a:xfrm>
            <a:off x="5364088" y="1628800"/>
            <a:ext cx="3096344" cy="3965667"/>
          </a:xfrm>
        </p:spPr>
        <p:style>
          <a:lnRef idx="1">
            <a:schemeClr val="accent4"/>
          </a:lnRef>
          <a:fillRef idx="2">
            <a:schemeClr val="accent4"/>
          </a:fillRef>
          <a:effectRef idx="1">
            <a:schemeClr val="accent4"/>
          </a:effectRef>
          <a:fontRef idx="minor">
            <a:schemeClr val="dk1"/>
          </a:fontRef>
        </p:style>
        <p:txBody>
          <a:bodyPr/>
          <a:lstStyle/>
          <a:p>
            <a:r>
              <a:rPr lang="fr-FR" b="1" dirty="0" smtClean="0">
                <a:solidFill>
                  <a:srgbClr val="FF0000"/>
                </a:solidFill>
                <a:latin typeface="Arial Narrow" pitchFamily="34" charset="0"/>
              </a:rPr>
              <a:t>L’amour, énergie </a:t>
            </a:r>
            <a:r>
              <a:rPr lang="fr-FR" b="1" dirty="0">
                <a:solidFill>
                  <a:srgbClr val="FF0000"/>
                </a:solidFill>
                <a:latin typeface="Arial Narrow" pitchFamily="34" charset="0"/>
              </a:rPr>
              <a:t>inépuisable ? </a:t>
            </a:r>
            <a:endParaRPr lang="fr-FR" b="1" dirty="0" smtClean="0">
              <a:solidFill>
                <a:srgbClr val="FF0000"/>
              </a:solidFill>
              <a:latin typeface="Arial Narrow" pitchFamily="34" charset="0"/>
            </a:endParaRPr>
          </a:p>
          <a:p>
            <a:r>
              <a:rPr lang="fr-FR" b="1" dirty="0" smtClean="0">
                <a:solidFill>
                  <a:srgbClr val="FF0000"/>
                </a:solidFill>
                <a:latin typeface="Arial Narrow" pitchFamily="34" charset="0"/>
              </a:rPr>
              <a:t>Qu’est-ce </a:t>
            </a:r>
            <a:r>
              <a:rPr lang="fr-FR" b="1" dirty="0">
                <a:solidFill>
                  <a:srgbClr val="FF0000"/>
                </a:solidFill>
                <a:latin typeface="Arial Narrow" pitchFamily="34" charset="0"/>
              </a:rPr>
              <a:t>que cela </a:t>
            </a:r>
            <a:r>
              <a:rPr lang="fr-FR" b="1" dirty="0" smtClean="0">
                <a:solidFill>
                  <a:srgbClr val="FF0000"/>
                </a:solidFill>
                <a:latin typeface="Arial Narrow" pitchFamily="34" charset="0"/>
              </a:rPr>
              <a:t>signifie ? </a:t>
            </a:r>
          </a:p>
          <a:p>
            <a:r>
              <a:rPr lang="fr-FR" b="1" dirty="0" smtClean="0">
                <a:solidFill>
                  <a:srgbClr val="FF0000"/>
                </a:solidFill>
                <a:latin typeface="Arial Narrow" pitchFamily="34" charset="0"/>
              </a:rPr>
              <a:t>Comment </a:t>
            </a:r>
            <a:r>
              <a:rPr lang="fr-FR" b="1" dirty="0">
                <a:solidFill>
                  <a:srgbClr val="FF0000"/>
                </a:solidFill>
                <a:latin typeface="Arial Narrow" pitchFamily="34" charset="0"/>
              </a:rPr>
              <a:t>le traduire dans nos vies ? </a:t>
            </a:r>
          </a:p>
          <a:p>
            <a:endParaRPr lang="fr-FR" dirty="0"/>
          </a:p>
        </p:txBody>
      </p:sp>
    </p:spTree>
    <p:extLst>
      <p:ext uri="{BB962C8B-B14F-4D97-AF65-F5344CB8AC3E}">
        <p14:creationId xmlns:p14="http://schemas.microsoft.com/office/powerpoint/2010/main" val="3131227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Mireille Balin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869" y="213921"/>
            <a:ext cx="1663111" cy="16631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reille Balin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705420"/>
            <a:ext cx="1824076" cy="18240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reille Balin 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264" y="4588966"/>
            <a:ext cx="2049355" cy="20493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4.bp.blogspot.com/-BxJzKO1rWUQ/TyBATzUCn-I/AAAAAAAABvA/v1FBoppFoZI/s640/fff-ava-gardner.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37073"/>
            <a:ext cx="2022452" cy="265239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bijouxesoteriques.com/img/spac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571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etreauparfum.com/wp-content/uploads/2012/02/MAC-MARILYN-MONRO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1" y="3647471"/>
            <a:ext cx="2181225"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8387" y="386522"/>
            <a:ext cx="2715221" cy="923330"/>
          </a:xfrm>
          <a:prstGeom prst="rect">
            <a:avLst/>
          </a:prstGeom>
        </p:spPr>
        <p:txBody>
          <a:bodyPr wrap="square">
            <a:spAutoFit/>
          </a:bodyPr>
          <a:lstStyle/>
          <a:p>
            <a:r>
              <a:rPr lang="fr-FR" i="1" dirty="0" smtClean="0">
                <a:latin typeface="Garamond" pitchFamily="18" charset="0"/>
              </a:rPr>
              <a:t>Éternel féminin </a:t>
            </a:r>
          </a:p>
          <a:p>
            <a:r>
              <a:rPr lang="fr-FR" dirty="0" smtClean="0">
                <a:latin typeface="Garamond" pitchFamily="18" charset="0"/>
              </a:rPr>
              <a:t>Femme adulée pour ses vertus morales</a:t>
            </a:r>
            <a:endParaRPr lang="fr-FR" dirty="0">
              <a:latin typeface="Garamond" pitchFamily="18" charset="0"/>
            </a:endParaRPr>
          </a:p>
        </p:txBody>
      </p:sp>
      <p:pic>
        <p:nvPicPr>
          <p:cNvPr id="2064" name="Picture 16" descr="http://www.staff.hum.ku.dk/hp/apercu/apercu4_00-filer/image00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175" y="1312580"/>
            <a:ext cx="2785683" cy="3830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5216" y="1953705"/>
            <a:ext cx="2349451" cy="646331"/>
          </a:xfrm>
          <a:prstGeom prst="rect">
            <a:avLst/>
          </a:prstGeom>
        </p:spPr>
        <p:txBody>
          <a:bodyPr wrap="square">
            <a:spAutoFit/>
          </a:bodyPr>
          <a:lstStyle/>
          <a:p>
            <a:r>
              <a:rPr lang="fr-FR" i="1" dirty="0">
                <a:latin typeface="Garamond" pitchFamily="18" charset="0"/>
              </a:rPr>
              <a:t>Femme </a:t>
            </a:r>
            <a:r>
              <a:rPr lang="fr-FR" i="1" dirty="0" smtClean="0">
                <a:latin typeface="Garamond" pitchFamily="18" charset="0"/>
              </a:rPr>
              <a:t>fatale </a:t>
            </a:r>
            <a:r>
              <a:rPr lang="fr-FR" dirty="0" smtClean="0">
                <a:latin typeface="Garamond" pitchFamily="18" charset="0"/>
              </a:rPr>
              <a:t>(vamp) adulée pour son visage</a:t>
            </a:r>
            <a:endParaRPr lang="fr-FR" dirty="0"/>
          </a:p>
        </p:txBody>
      </p:sp>
      <p:sp>
        <p:nvSpPr>
          <p:cNvPr id="17" name="Rectangle 16"/>
          <p:cNvSpPr/>
          <p:nvPr/>
        </p:nvSpPr>
        <p:spPr>
          <a:xfrm>
            <a:off x="6131966" y="2909572"/>
            <a:ext cx="2349451" cy="707886"/>
          </a:xfrm>
          <a:prstGeom prst="rect">
            <a:avLst/>
          </a:prstGeom>
        </p:spPr>
        <p:txBody>
          <a:bodyPr wrap="square">
            <a:spAutoFit/>
          </a:bodyPr>
          <a:lstStyle/>
          <a:p>
            <a:pPr algn="ctr"/>
            <a:r>
              <a:rPr lang="fr-FR" sz="2000" i="1" dirty="0" err="1" smtClean="0">
                <a:latin typeface="Garamond" pitchFamily="18" charset="0"/>
              </a:rPr>
              <a:t>Sex</a:t>
            </a:r>
            <a:r>
              <a:rPr lang="fr-FR" sz="2000" i="1" dirty="0" smtClean="0">
                <a:latin typeface="Garamond" pitchFamily="18" charset="0"/>
              </a:rPr>
              <a:t> </a:t>
            </a:r>
            <a:r>
              <a:rPr lang="fr-FR" sz="2000" i="1" dirty="0" err="1" smtClean="0">
                <a:latin typeface="Garamond" pitchFamily="18" charset="0"/>
              </a:rPr>
              <a:t>symbol</a:t>
            </a:r>
            <a:r>
              <a:rPr lang="fr-FR" sz="2000" i="1" dirty="0" smtClean="0">
                <a:latin typeface="Garamond" pitchFamily="18" charset="0"/>
              </a:rPr>
              <a:t> </a:t>
            </a:r>
            <a:r>
              <a:rPr lang="fr-FR" sz="2000" dirty="0" smtClean="0">
                <a:latin typeface="Garamond" pitchFamily="18" charset="0"/>
              </a:rPr>
              <a:t>adulée pour son corps</a:t>
            </a:r>
            <a:endParaRPr lang="fr-FR" sz="2000" dirty="0"/>
          </a:p>
        </p:txBody>
      </p:sp>
    </p:spTree>
    <p:extLst>
      <p:ext uri="{BB962C8B-B14F-4D97-AF65-F5344CB8AC3E}">
        <p14:creationId xmlns:p14="http://schemas.microsoft.com/office/powerpoint/2010/main" val="1146378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737315" y="1737704"/>
            <a:ext cx="2304256" cy="2106203"/>
            <a:chOff x="1582983" y="1868536"/>
            <a:chExt cx="1332086" cy="1332086"/>
          </a:xfrm>
        </p:grpSpPr>
        <p:sp>
          <p:nvSpPr>
            <p:cNvPr id="5" name="Ellipse 4"/>
            <p:cNvSpPr/>
            <p:nvPr/>
          </p:nvSpPr>
          <p:spPr>
            <a:xfrm>
              <a:off x="1582983" y="1868536"/>
              <a:ext cx="1332086" cy="1332086"/>
            </a:xfrm>
            <a:prstGeom prst="ellipse">
              <a:avLst/>
            </a:prstGeom>
          </p:spPr>
          <p:style>
            <a:lnRef idx="0">
              <a:schemeClr val="accent1"/>
            </a:lnRef>
            <a:fillRef idx="3">
              <a:schemeClr val="accent1"/>
            </a:fillRef>
            <a:effectRef idx="3">
              <a:schemeClr val="accent1"/>
            </a:effectRef>
            <a:fontRef idx="minor">
              <a:schemeClr val="lt1"/>
            </a:fontRef>
          </p:style>
        </p:sp>
        <p:sp>
          <p:nvSpPr>
            <p:cNvPr id="6" name="Ellipse 4"/>
            <p:cNvSpPr/>
            <p:nvPr/>
          </p:nvSpPr>
          <p:spPr>
            <a:xfrm>
              <a:off x="1778062" y="2063615"/>
              <a:ext cx="941928" cy="941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3600" kern="1200" dirty="0" smtClean="0"/>
                <a:t>Sujet</a:t>
              </a:r>
              <a:endParaRPr lang="fr-FR" sz="3600" kern="1200" dirty="0"/>
            </a:p>
          </p:txBody>
        </p:sp>
      </p:grpSp>
      <p:grpSp>
        <p:nvGrpSpPr>
          <p:cNvPr id="8" name="Groupe 7"/>
          <p:cNvGrpSpPr/>
          <p:nvPr/>
        </p:nvGrpSpPr>
        <p:grpSpPr>
          <a:xfrm>
            <a:off x="5476930" y="1855639"/>
            <a:ext cx="2304256" cy="2106203"/>
            <a:chOff x="1582983" y="1868536"/>
            <a:chExt cx="1332086" cy="1332086"/>
          </a:xfrm>
          <a:solidFill>
            <a:srgbClr val="FF0000"/>
          </a:solidFill>
        </p:grpSpPr>
        <p:sp>
          <p:nvSpPr>
            <p:cNvPr id="9" name="Ellipse 8"/>
            <p:cNvSpPr/>
            <p:nvPr/>
          </p:nvSpPr>
          <p:spPr>
            <a:xfrm>
              <a:off x="1582983" y="1868536"/>
              <a:ext cx="1332086" cy="1332086"/>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10" name="Ellipse 4"/>
            <p:cNvSpPr/>
            <p:nvPr/>
          </p:nvSpPr>
          <p:spPr>
            <a:xfrm>
              <a:off x="1778062" y="2063615"/>
              <a:ext cx="941928" cy="9419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3600" kern="1200" dirty="0" smtClean="0"/>
                <a:t>Objet</a:t>
              </a:r>
              <a:endParaRPr lang="fr-FR" sz="3600" kern="1200" dirty="0"/>
            </a:p>
          </p:txBody>
        </p:sp>
      </p:grpSp>
      <p:sp>
        <p:nvSpPr>
          <p:cNvPr id="11" name="Arc 39"/>
          <p:cNvSpPr>
            <a:spLocks/>
          </p:cNvSpPr>
          <p:nvPr/>
        </p:nvSpPr>
        <p:spPr bwMode="auto">
          <a:xfrm rot="4949876" flipH="1" flipV="1">
            <a:off x="3215144" y="1727929"/>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ln>
                <a:solidFill>
                  <a:srgbClr val="0070C0"/>
                </a:solidFill>
              </a:ln>
              <a:solidFill>
                <a:srgbClr val="FFFFFF"/>
              </a:solidFill>
              <a:latin typeface="+mn-lt"/>
              <a:cs typeface="+mn-cs"/>
            </a:endParaRPr>
          </a:p>
        </p:txBody>
      </p:sp>
      <p:sp>
        <p:nvSpPr>
          <p:cNvPr id="12" name="Arc 39"/>
          <p:cNvSpPr>
            <a:spLocks/>
          </p:cNvSpPr>
          <p:nvPr/>
        </p:nvSpPr>
        <p:spPr bwMode="auto">
          <a:xfrm rot="15677167" flipH="1" flipV="1">
            <a:off x="2990837" y="1586922"/>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13" name="Rectangle 12"/>
          <p:cNvSpPr/>
          <p:nvPr/>
        </p:nvSpPr>
        <p:spPr>
          <a:xfrm>
            <a:off x="447726" y="5013176"/>
            <a:ext cx="8227044" cy="1569660"/>
          </a:xfrm>
          <a:prstGeom prst="rect">
            <a:avLst/>
          </a:prstGeom>
        </p:spPr>
        <p:txBody>
          <a:bodyPr wrap="square">
            <a:spAutoFit/>
          </a:bodyPr>
          <a:lstStyle/>
          <a:p>
            <a:r>
              <a:rPr lang="fr-FR" sz="2400" dirty="0" smtClean="0">
                <a:latin typeface="Arial Narrow" pitchFamily="34" charset="0"/>
              </a:rPr>
              <a:t>Réciprocité et mutualisme : tend vers le maintien stable du système. La </a:t>
            </a:r>
            <a:r>
              <a:rPr lang="fr-FR" sz="2400" dirty="0" err="1" smtClean="0">
                <a:latin typeface="Arial Narrow" pitchFamily="34" charset="0"/>
              </a:rPr>
              <a:t>philia</a:t>
            </a:r>
            <a:r>
              <a:rPr lang="fr-FR" sz="2400" dirty="0" smtClean="0">
                <a:latin typeface="Arial Narrow" pitchFamily="34" charset="0"/>
              </a:rPr>
              <a:t> poussée à l’extrême : autarcie, « souverainisme », collectivité peu ouverte à l’innovation. Risque de rester « entre frères », en vase clos,      dans de petites structures</a:t>
            </a:r>
            <a:endParaRPr lang="fr-FR" sz="2400" dirty="0"/>
          </a:p>
        </p:txBody>
      </p:sp>
      <p:sp>
        <p:nvSpPr>
          <p:cNvPr id="3" name="Ellipse 2"/>
          <p:cNvSpPr/>
          <p:nvPr/>
        </p:nvSpPr>
        <p:spPr>
          <a:xfrm>
            <a:off x="4158710" y="2672871"/>
            <a:ext cx="224307" cy="2358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49412" y="836712"/>
            <a:ext cx="8227044" cy="541005"/>
          </a:xfrm>
        </p:spPr>
        <p:txBody>
          <a:bodyPr>
            <a:normAutofit fontScale="90000"/>
          </a:bodyPr>
          <a:lstStyle/>
          <a:p>
            <a:r>
              <a:rPr lang="fr-FR" sz="3600" dirty="0" err="1" smtClean="0">
                <a:effectLst>
                  <a:outerShdw blurRad="38100" dist="38100" dir="2700000" algn="tl">
                    <a:srgbClr val="000000">
                      <a:alpha val="43137"/>
                    </a:srgbClr>
                  </a:outerShdw>
                </a:effectLst>
                <a:latin typeface="Arial Narrow" pitchFamily="34" charset="0"/>
              </a:rPr>
              <a:t>Philia</a:t>
            </a:r>
            <a:r>
              <a:rPr lang="fr-FR" sz="3600" dirty="0" smtClean="0">
                <a:effectLst>
                  <a:outerShdw blurRad="38100" dist="38100" dir="2700000" algn="tl">
                    <a:srgbClr val="000000">
                      <a:alpha val="43137"/>
                    </a:srgbClr>
                  </a:outerShdw>
                </a:effectLst>
                <a:latin typeface="Arial Narrow" pitchFamily="34" charset="0"/>
              </a:rPr>
              <a:t> :  amour horizontal réciproque et durable</a:t>
            </a:r>
            <a:endParaRPr lang="fr-FR" dirty="0">
              <a:effectLst>
                <a:outerShdw blurRad="38100" dist="38100" dir="2700000" algn="tl">
                  <a:srgbClr val="000000">
                    <a:alpha val="43137"/>
                  </a:srgbClr>
                </a:outerShdw>
              </a:effectLst>
            </a:endParaRPr>
          </a:p>
        </p:txBody>
      </p:sp>
      <p:sp>
        <p:nvSpPr>
          <p:cNvPr id="15" name="Flèche vers le bas 14"/>
          <p:cNvSpPr/>
          <p:nvPr/>
        </p:nvSpPr>
        <p:spPr>
          <a:xfrm>
            <a:off x="3985184" y="3068959"/>
            <a:ext cx="576064" cy="13264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232758" y="4450223"/>
            <a:ext cx="2076209"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latin typeface="Arial Narrow" pitchFamily="34" charset="0"/>
              </a:rPr>
              <a:t>Centre de la relation</a:t>
            </a:r>
            <a:endParaRPr lang="fr-FR" sz="2000" dirty="0"/>
          </a:p>
        </p:txBody>
      </p:sp>
      <p:sp>
        <p:nvSpPr>
          <p:cNvPr id="14" name="Rectangle 13"/>
          <p:cNvSpPr/>
          <p:nvPr/>
        </p:nvSpPr>
        <p:spPr>
          <a:xfrm>
            <a:off x="4687314" y="62516"/>
            <a:ext cx="3183885" cy="461665"/>
          </a:xfrm>
          <a:prstGeom prst="rect">
            <a:avLst/>
          </a:prstGeom>
        </p:spPr>
        <p:txBody>
          <a:bodyPr wrap="none">
            <a:spAutoFit/>
          </a:bodyPr>
          <a:lstStyle/>
          <a:p>
            <a:r>
              <a:rPr lang="fr-FR" sz="2400" dirty="0" err="1" smtClean="0">
                <a:solidFill>
                  <a:schemeClr val="bg1"/>
                </a:solidFill>
                <a:latin typeface="Arial Narrow" pitchFamily="34" charset="0"/>
              </a:rPr>
              <a:t>Philia</a:t>
            </a:r>
            <a:r>
              <a:rPr lang="fr-FR" sz="2400" dirty="0" smtClean="0">
                <a:solidFill>
                  <a:schemeClr val="bg1"/>
                </a:solidFill>
                <a:latin typeface="Arial Narrow" pitchFamily="34" charset="0"/>
              </a:rPr>
              <a:t> : équilibre et stabilité</a:t>
            </a:r>
            <a:endParaRPr lang="fr-FR" sz="2400" dirty="0">
              <a:solidFill>
                <a:schemeClr val="bg1"/>
              </a:solidFill>
            </a:endParaRPr>
          </a:p>
        </p:txBody>
      </p:sp>
    </p:spTree>
    <p:extLst>
      <p:ext uri="{BB962C8B-B14F-4D97-AF65-F5344CB8AC3E}">
        <p14:creationId xmlns:p14="http://schemas.microsoft.com/office/powerpoint/2010/main" val="29392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88024" y="26905"/>
            <a:ext cx="3456384" cy="461665"/>
          </a:xfrm>
          <a:prstGeom prst="rect">
            <a:avLst/>
          </a:prstGeom>
        </p:spPr>
        <p:txBody>
          <a:bodyPr wrap="square">
            <a:spAutoFit/>
          </a:bodyPr>
          <a:lstStyle/>
          <a:p>
            <a:r>
              <a:rPr lang="fr-FR" sz="2400" dirty="0" smtClean="0">
                <a:solidFill>
                  <a:schemeClr val="bg1"/>
                </a:solidFill>
              </a:rPr>
              <a:t>Agape (amour vrai)</a:t>
            </a:r>
            <a:endParaRPr lang="fr-FR" sz="2400" dirty="0">
              <a:solidFill>
                <a:schemeClr val="bg1"/>
              </a:solidFill>
            </a:endParaRPr>
          </a:p>
        </p:txBody>
      </p:sp>
      <p:sp>
        <p:nvSpPr>
          <p:cNvPr id="9" name="Rectangle 8"/>
          <p:cNvSpPr/>
          <p:nvPr/>
        </p:nvSpPr>
        <p:spPr>
          <a:xfrm>
            <a:off x="3214196" y="6334780"/>
            <a:ext cx="998991" cy="523220"/>
          </a:xfrm>
          <a:prstGeom prst="rect">
            <a:avLst/>
          </a:prstGeom>
          <a:solidFill>
            <a:srgbClr val="92D050"/>
          </a:solidFill>
        </p:spPr>
        <p:txBody>
          <a:bodyPr wrap="none">
            <a:spAutoFit/>
          </a:bodyPr>
          <a:lstStyle/>
          <a:p>
            <a:r>
              <a:rPr lang="fr-FR" sz="2800" dirty="0" smtClean="0"/>
              <a:t>Joie </a:t>
            </a:r>
            <a:endParaRPr lang="fr-FR" sz="2800" dirty="0"/>
          </a:p>
        </p:txBody>
      </p:sp>
      <p:cxnSp>
        <p:nvCxnSpPr>
          <p:cNvPr id="4" name="Connecteur droit 3"/>
          <p:cNvCxnSpPr/>
          <p:nvPr/>
        </p:nvCxnSpPr>
        <p:spPr>
          <a:xfrm flipV="1">
            <a:off x="369401" y="3495539"/>
            <a:ext cx="8398690" cy="5651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Espace réservé du contenu 4"/>
          <p:cNvGraphicFramePr>
            <a:graphicFrameLocks noGrp="1"/>
          </p:cNvGraphicFramePr>
          <p:nvPr>
            <p:ph idx="4294967295"/>
            <p:extLst>
              <p:ext uri="{D42A27DB-BD31-4B8C-83A1-F6EECF244321}">
                <p14:modId xmlns:p14="http://schemas.microsoft.com/office/powerpoint/2010/main" val="3339401052"/>
              </p:ext>
            </p:extLst>
          </p:nvPr>
        </p:nvGraphicFramePr>
        <p:xfrm>
          <a:off x="0" y="565150"/>
          <a:ext cx="7424738" cy="588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5192288" y="4495634"/>
            <a:ext cx="1285929" cy="584775"/>
          </a:xfrm>
          <a:prstGeom prst="rect">
            <a:avLst/>
          </a:prstGeom>
        </p:spPr>
        <p:txBody>
          <a:bodyPr wrap="none">
            <a:spAutoFit/>
          </a:bodyPr>
          <a:lstStyle/>
          <a:p>
            <a:r>
              <a:rPr lang="fr-FR" sz="3200" dirty="0" smtClean="0"/>
              <a:t>équité</a:t>
            </a:r>
            <a:r>
              <a:rPr lang="fr-FR" sz="2400" dirty="0" smtClean="0"/>
              <a:t> </a:t>
            </a:r>
            <a:endParaRPr lang="fr-FR" sz="2400" dirty="0"/>
          </a:p>
        </p:txBody>
      </p:sp>
      <p:sp>
        <p:nvSpPr>
          <p:cNvPr id="14" name="Rectangle 13"/>
          <p:cNvSpPr/>
          <p:nvPr/>
        </p:nvSpPr>
        <p:spPr>
          <a:xfrm>
            <a:off x="683568" y="4434078"/>
            <a:ext cx="1701107" cy="646331"/>
          </a:xfrm>
          <a:prstGeom prst="rect">
            <a:avLst/>
          </a:prstGeom>
        </p:spPr>
        <p:txBody>
          <a:bodyPr wrap="none">
            <a:spAutoFit/>
          </a:bodyPr>
          <a:lstStyle/>
          <a:p>
            <a:r>
              <a:rPr lang="fr-FR" sz="3600" dirty="0" smtClean="0"/>
              <a:t>Liberté</a:t>
            </a:r>
            <a:endParaRPr lang="fr-FR" dirty="0"/>
          </a:p>
        </p:txBody>
      </p:sp>
      <p:sp>
        <p:nvSpPr>
          <p:cNvPr id="2" name="Rectangle 1"/>
          <p:cNvSpPr/>
          <p:nvPr/>
        </p:nvSpPr>
        <p:spPr>
          <a:xfrm>
            <a:off x="5000262" y="1196752"/>
            <a:ext cx="3754554" cy="923330"/>
          </a:xfrm>
          <a:prstGeom prst="rect">
            <a:avLst/>
          </a:prstGeom>
        </p:spPr>
        <p:txBody>
          <a:bodyPr wrap="none">
            <a:spAutoFit/>
          </a:bodyPr>
          <a:lstStyle/>
          <a:p>
            <a:r>
              <a:rPr lang="fr-FR" dirty="0" smtClean="0"/>
              <a:t>Fondement de quatre positions </a:t>
            </a:r>
          </a:p>
          <a:p>
            <a:r>
              <a:rPr lang="fr-FR" dirty="0" smtClean="0"/>
              <a:t>But </a:t>
            </a:r>
            <a:r>
              <a:rPr lang="fr-FR" dirty="0"/>
              <a:t>des Trois </a:t>
            </a:r>
            <a:r>
              <a:rPr lang="fr-FR" dirty="0" smtClean="0"/>
              <a:t>Objets</a:t>
            </a:r>
          </a:p>
          <a:p>
            <a:endParaRPr lang="fr-FR" dirty="0"/>
          </a:p>
        </p:txBody>
      </p:sp>
      <p:sp>
        <p:nvSpPr>
          <p:cNvPr id="10" name="Arc 39"/>
          <p:cNvSpPr>
            <a:spLocks/>
          </p:cNvSpPr>
          <p:nvPr/>
        </p:nvSpPr>
        <p:spPr bwMode="auto">
          <a:xfrm rot="4949876" flipH="1" flipV="1">
            <a:off x="2666768" y="2371235"/>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ln>
                <a:solidFill>
                  <a:srgbClr val="0070C0"/>
                </a:solidFill>
              </a:ln>
              <a:solidFill>
                <a:srgbClr val="FFFFFF"/>
              </a:solidFill>
              <a:latin typeface="+mn-lt"/>
              <a:cs typeface="+mn-cs"/>
            </a:endParaRPr>
          </a:p>
        </p:txBody>
      </p:sp>
      <p:sp>
        <p:nvSpPr>
          <p:cNvPr id="11" name="Arc 39"/>
          <p:cNvSpPr>
            <a:spLocks/>
          </p:cNvSpPr>
          <p:nvPr/>
        </p:nvSpPr>
        <p:spPr bwMode="auto">
          <a:xfrm rot="15677167" flipH="1" flipV="1">
            <a:off x="2404879" y="2228001"/>
            <a:ext cx="2335746" cy="236162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cs typeface="+mn-cs"/>
            </a:endParaRPr>
          </a:p>
        </p:txBody>
      </p:sp>
      <p:sp>
        <p:nvSpPr>
          <p:cNvPr id="3" name="Rectangle 2"/>
          <p:cNvSpPr/>
          <p:nvPr/>
        </p:nvSpPr>
        <p:spPr>
          <a:xfrm>
            <a:off x="4695442" y="5411450"/>
            <a:ext cx="3909006" cy="923330"/>
          </a:xfrm>
          <a:prstGeom prst="rect">
            <a:avLst/>
          </a:prstGeom>
        </p:spPr>
        <p:txBody>
          <a:bodyPr wrap="square">
            <a:spAutoFit/>
          </a:bodyPr>
          <a:lstStyle/>
          <a:p>
            <a:r>
              <a:rPr lang="fr-FR" dirty="0"/>
              <a:t>Aimer, ce n’est pas se regarder l’un </a:t>
            </a:r>
            <a:r>
              <a:rPr lang="fr-FR" dirty="0" smtClean="0"/>
              <a:t>l’autre mais regarder dans la même direction (Saint-Exupéry)</a:t>
            </a:r>
            <a:endParaRPr lang="fr-FR" dirty="0"/>
          </a:p>
        </p:txBody>
      </p:sp>
    </p:spTree>
    <p:extLst>
      <p:ext uri="{BB962C8B-B14F-4D97-AF65-F5344CB8AC3E}">
        <p14:creationId xmlns:p14="http://schemas.microsoft.com/office/powerpoint/2010/main" val="3998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6016" y="3266"/>
            <a:ext cx="3568360" cy="545414"/>
          </a:xfrm>
        </p:spPr>
        <p:txBody>
          <a:bodyPr>
            <a:noAutofit/>
          </a:bodyPr>
          <a:lstStyle/>
          <a:p>
            <a:r>
              <a:rPr lang="fr-FR" sz="2000" b="1" dirty="0" smtClean="0">
                <a:solidFill>
                  <a:schemeClr val="bg1"/>
                </a:solidFill>
              </a:rPr>
              <a:t>Origine, hauteur, autorité</a:t>
            </a:r>
            <a:endParaRPr lang="fr-FR" sz="2000" b="1" dirty="0">
              <a:solidFill>
                <a:schemeClr val="bg1"/>
              </a:solidFill>
            </a:endParaRPr>
          </a:p>
        </p:txBody>
      </p:sp>
      <p:sp>
        <p:nvSpPr>
          <p:cNvPr id="3" name="Espace réservé du contenu 2"/>
          <p:cNvSpPr>
            <a:spLocks noGrp="1"/>
          </p:cNvSpPr>
          <p:nvPr>
            <p:ph idx="1"/>
          </p:nvPr>
        </p:nvSpPr>
        <p:spPr>
          <a:xfrm>
            <a:off x="467544" y="692696"/>
            <a:ext cx="8208912" cy="5832648"/>
          </a:xfrm>
        </p:spPr>
        <p:txBody>
          <a:bodyPr>
            <a:normAutofit/>
          </a:bodyPr>
          <a:lstStyle/>
          <a:p>
            <a:r>
              <a:rPr lang="fr-FR" dirty="0" smtClean="0"/>
              <a:t>La référence à une transcendance ou grâce ou inspiration permet au système relationnel de prendre de la hauteur, de s’élever. </a:t>
            </a:r>
          </a:p>
          <a:p>
            <a:r>
              <a:rPr lang="fr-FR" b="1" dirty="0"/>
              <a:t>Le levain qui fait grandir le volume initial                           </a:t>
            </a:r>
            <a:r>
              <a:rPr lang="fr-FR" dirty="0"/>
              <a:t>Le levain augmente la taille par la cuisson : l’amour grandit les êtres, leur donne plus de hauteur et les grandit</a:t>
            </a:r>
          </a:p>
          <a:p>
            <a:r>
              <a:rPr lang="fr-FR" dirty="0" smtClean="0"/>
              <a:t>Ce principe est aussi un principe d’autorité             </a:t>
            </a:r>
            <a:r>
              <a:rPr lang="fr-FR" i="1" dirty="0" smtClean="0">
                <a:latin typeface="Garamond" pitchFamily="18" charset="0"/>
              </a:rPr>
              <a:t>autorité</a:t>
            </a:r>
            <a:r>
              <a:rPr lang="fr-FR" i="1" dirty="0">
                <a:latin typeface="Garamond" pitchFamily="18" charset="0"/>
              </a:rPr>
              <a:t>" vient du latin </a:t>
            </a:r>
            <a:r>
              <a:rPr lang="fr-FR" i="1" dirty="0" err="1">
                <a:latin typeface="Garamond" pitchFamily="18" charset="0"/>
              </a:rPr>
              <a:t>auctoritas</a:t>
            </a:r>
            <a:r>
              <a:rPr lang="fr-FR" i="1" dirty="0">
                <a:latin typeface="Garamond" pitchFamily="18" charset="0"/>
              </a:rPr>
              <a:t>, dont la racine se rattache au même groupe que </a:t>
            </a:r>
            <a:r>
              <a:rPr lang="fr-FR" i="1" dirty="0" err="1" smtClean="0">
                <a:latin typeface="Garamond" pitchFamily="18" charset="0"/>
              </a:rPr>
              <a:t>augere</a:t>
            </a:r>
            <a:r>
              <a:rPr lang="fr-FR" i="1" dirty="0" smtClean="0">
                <a:latin typeface="Garamond" pitchFamily="18" charset="0"/>
              </a:rPr>
              <a:t> (« augmenter »). Celui </a:t>
            </a:r>
            <a:r>
              <a:rPr lang="fr-FR" i="1" dirty="0">
                <a:latin typeface="Garamond" pitchFamily="18" charset="0"/>
              </a:rPr>
              <a:t>qui a autorité sur moi doit augmenter mes connaissances, mon </a:t>
            </a:r>
            <a:r>
              <a:rPr lang="fr-FR" i="1" dirty="0" smtClean="0">
                <a:latin typeface="Garamond" pitchFamily="18" charset="0"/>
              </a:rPr>
              <a:t>bonheur (…) </a:t>
            </a:r>
            <a:r>
              <a:rPr lang="fr-FR" i="1" dirty="0">
                <a:latin typeface="Garamond" pitchFamily="18" charset="0"/>
              </a:rPr>
              <a:t>il a une fonction de croissance. La véritable autorité est celle qui grandit l'autre. </a:t>
            </a:r>
            <a:r>
              <a:rPr lang="fr-FR" i="1" dirty="0" smtClean="0">
                <a:solidFill>
                  <a:schemeClr val="tx1"/>
                </a:solidFill>
                <a:latin typeface="Garamond" pitchFamily="18" charset="0"/>
              </a:rPr>
              <a:t>Si </a:t>
            </a:r>
            <a:r>
              <a:rPr lang="fr-FR" i="1" dirty="0">
                <a:solidFill>
                  <a:schemeClr val="tx1"/>
                </a:solidFill>
                <a:latin typeface="Garamond" pitchFamily="18" charset="0"/>
              </a:rPr>
              <a:t>vous n'êtes pas décidé à augmenter autrui, laissez toute autorité au vestiaire. </a:t>
            </a:r>
            <a:r>
              <a:rPr lang="fr-FR" i="1" dirty="0" smtClean="0">
                <a:solidFill>
                  <a:schemeClr val="tx1"/>
                </a:solidFill>
                <a:latin typeface="Garamond" pitchFamily="18" charset="0"/>
              </a:rPr>
              <a:t>(Michel Serres, voir le reste de la citation dans les diapos suivantes)</a:t>
            </a:r>
          </a:p>
        </p:txBody>
      </p:sp>
    </p:spTree>
    <p:extLst>
      <p:ext uri="{BB962C8B-B14F-4D97-AF65-F5344CB8AC3E}">
        <p14:creationId xmlns:p14="http://schemas.microsoft.com/office/powerpoint/2010/main" val="1675287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0"/>
            <a:ext cx="3784384" cy="692696"/>
          </a:xfrm>
        </p:spPr>
        <p:txBody>
          <a:bodyPr>
            <a:noAutofit/>
          </a:bodyPr>
          <a:lstStyle/>
          <a:p>
            <a:r>
              <a:rPr lang="fr-FR" sz="2800" dirty="0" smtClean="0">
                <a:solidFill>
                  <a:schemeClr val="bg1"/>
                </a:solidFill>
              </a:rPr>
              <a:t>Fraternité</a:t>
            </a:r>
            <a:endParaRPr lang="fr-FR" sz="2800" dirty="0">
              <a:solidFill>
                <a:schemeClr val="bg1"/>
              </a:solidFill>
            </a:endParaRPr>
          </a:p>
        </p:txBody>
      </p:sp>
      <p:sp>
        <p:nvSpPr>
          <p:cNvPr id="3" name="Espace réservé du contenu 2"/>
          <p:cNvSpPr>
            <a:spLocks noGrp="1"/>
          </p:cNvSpPr>
          <p:nvPr>
            <p:ph idx="1"/>
          </p:nvPr>
        </p:nvSpPr>
        <p:spPr>
          <a:xfrm>
            <a:off x="467544" y="764704"/>
            <a:ext cx="8208912" cy="5760640"/>
          </a:xfrm>
        </p:spPr>
        <p:txBody>
          <a:bodyPr>
            <a:normAutofit/>
          </a:bodyPr>
          <a:lstStyle/>
          <a:p>
            <a:r>
              <a:rPr lang="fr-FR" i="1" dirty="0">
                <a:solidFill>
                  <a:schemeClr val="tx1"/>
                </a:solidFill>
                <a:latin typeface="Garamond" pitchFamily="18" charset="0"/>
              </a:rPr>
              <a:t>L'autorité doit être une forme de fraternité qui vise à tous nous </a:t>
            </a:r>
            <a:r>
              <a:rPr lang="fr-FR" i="1" dirty="0" smtClean="0">
                <a:solidFill>
                  <a:schemeClr val="tx1"/>
                </a:solidFill>
                <a:latin typeface="Garamond" pitchFamily="18" charset="0"/>
              </a:rPr>
              <a:t>augmenter</a:t>
            </a:r>
            <a:r>
              <a:rPr lang="fr-FR" i="1" dirty="0">
                <a:solidFill>
                  <a:schemeClr val="tx1"/>
                </a:solidFill>
                <a:latin typeface="Garamond" pitchFamily="18" charset="0"/>
              </a:rPr>
              <a:t> </a:t>
            </a:r>
            <a:r>
              <a:rPr lang="fr-FR" i="1" dirty="0" smtClean="0">
                <a:solidFill>
                  <a:schemeClr val="tx1"/>
                </a:solidFill>
                <a:latin typeface="Garamond" pitchFamily="18" charset="0"/>
              </a:rPr>
              <a:t>(Michel Serres)</a:t>
            </a:r>
          </a:p>
          <a:p>
            <a:r>
              <a:rPr lang="fr-FR" b="1" dirty="0" smtClean="0"/>
              <a:t>Le tout est plus que la somme des parties.               </a:t>
            </a:r>
            <a:r>
              <a:rPr lang="fr-FR" dirty="0" smtClean="0"/>
              <a:t>Là où la raison analytique risque de voir une simple juxtaposition d’individus isolés, l’amour crée une synergie</a:t>
            </a:r>
            <a:r>
              <a:rPr lang="fr-FR" dirty="0"/>
              <a:t> </a:t>
            </a:r>
            <a:r>
              <a:rPr lang="fr-FR" dirty="0" smtClean="0"/>
              <a:t>qui peut décupler la force d’une équipe et avoir un effet d’entraînement (voir Parole Donnée N° 191, « Synergie)</a:t>
            </a:r>
          </a:p>
          <a:p>
            <a:pPr marL="68580" indent="0">
              <a:buNone/>
            </a:pPr>
            <a:endParaRPr lang="fr-FR" dirty="0" smtClean="0"/>
          </a:p>
          <a:p>
            <a:pPr marL="68580" indent="0">
              <a:buNone/>
            </a:pPr>
            <a:endParaRPr lang="fr-FR" dirty="0"/>
          </a:p>
        </p:txBody>
      </p:sp>
    </p:spTree>
    <p:extLst>
      <p:ext uri="{BB962C8B-B14F-4D97-AF65-F5344CB8AC3E}">
        <p14:creationId xmlns:p14="http://schemas.microsoft.com/office/powerpoint/2010/main" val="3609202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08912" cy="1080120"/>
          </a:xfrm>
        </p:spPr>
        <p:txBody>
          <a:bodyPr>
            <a:normAutofit fontScale="90000"/>
          </a:bodyPr>
          <a:lstStyle/>
          <a:p>
            <a:r>
              <a:rPr lang="fr-FR" dirty="0" smtClean="0"/>
              <a:t>Efficacité, compétence, joie, gain</a:t>
            </a:r>
            <a:endParaRPr lang="fr-FR" dirty="0"/>
          </a:p>
        </p:txBody>
      </p:sp>
      <p:sp>
        <p:nvSpPr>
          <p:cNvPr id="3" name="Espace réservé du contenu 2"/>
          <p:cNvSpPr>
            <a:spLocks noGrp="1"/>
          </p:cNvSpPr>
          <p:nvPr>
            <p:ph idx="1"/>
          </p:nvPr>
        </p:nvSpPr>
        <p:spPr>
          <a:xfrm>
            <a:off x="539552" y="2204864"/>
            <a:ext cx="8136904" cy="3508977"/>
          </a:xfrm>
        </p:spPr>
        <p:txBody>
          <a:bodyPr/>
          <a:lstStyle/>
          <a:p>
            <a:r>
              <a:rPr lang="fr-FR" i="1" dirty="0">
                <a:solidFill>
                  <a:schemeClr val="tx1"/>
                </a:solidFill>
                <a:latin typeface="Garamond" pitchFamily="18" charset="0"/>
              </a:rPr>
              <a:t>Désormais, la seule autorité qui peut s'imposer est fondée sur la compétence. Si vous n'êtes pas investi de cette autorité-là, ce n'est pas la peine de devenir député, professeur, président, voire parent</a:t>
            </a:r>
            <a:r>
              <a:rPr lang="fr-FR" i="1" dirty="0" smtClean="0">
                <a:solidFill>
                  <a:schemeClr val="tx1"/>
                </a:solidFill>
                <a:latin typeface="Garamond" pitchFamily="18" charset="0"/>
              </a:rPr>
              <a:t>. (Michel Serres)</a:t>
            </a:r>
          </a:p>
          <a:p>
            <a:endParaRPr lang="fr-FR" i="1" dirty="0" smtClean="0">
              <a:solidFill>
                <a:schemeClr val="tx1"/>
              </a:solidFill>
              <a:latin typeface="Garamond" pitchFamily="18" charset="0"/>
            </a:endParaRPr>
          </a:p>
          <a:p>
            <a:r>
              <a:rPr lang="fr-FR" dirty="0" smtClean="0">
                <a:solidFill>
                  <a:schemeClr val="tx1"/>
                </a:solidFill>
                <a:latin typeface="Garamond" pitchFamily="18" charset="0"/>
              </a:rPr>
              <a:t>Il ne s’agit pas seulement de faire grandir les gens, de leur donner de la hauteur, et de les tenir ensemble, mais de les projeter vers l’avant, d’en faire des vainqueurs en puissance, qui ont un avant-goût de la joie. </a:t>
            </a:r>
            <a:endParaRPr lang="fr-FR" dirty="0"/>
          </a:p>
        </p:txBody>
      </p:sp>
    </p:spTree>
    <p:extLst>
      <p:ext uri="{BB962C8B-B14F-4D97-AF65-F5344CB8AC3E}">
        <p14:creationId xmlns:p14="http://schemas.microsoft.com/office/powerpoint/2010/main" val="523360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80920" cy="648072"/>
          </a:xfrm>
        </p:spPr>
        <p:txBody>
          <a:bodyPr>
            <a:normAutofit/>
          </a:bodyPr>
          <a:lstStyle/>
          <a:p>
            <a:r>
              <a:rPr lang="fr-FR" sz="2800" b="1" dirty="0" smtClean="0"/>
              <a:t>Force et faiblesse des « grandes puissances »</a:t>
            </a:r>
            <a:endParaRPr lang="fr-FR" sz="2800" b="1" dirty="0"/>
          </a:p>
        </p:txBody>
      </p:sp>
      <p:sp>
        <p:nvSpPr>
          <p:cNvPr id="3" name="Espace réservé du contenu 2"/>
          <p:cNvSpPr>
            <a:spLocks noGrp="1"/>
          </p:cNvSpPr>
          <p:nvPr>
            <p:ph idx="1"/>
          </p:nvPr>
        </p:nvSpPr>
        <p:spPr>
          <a:xfrm>
            <a:off x="467544" y="1412776"/>
            <a:ext cx="8208912" cy="5112568"/>
          </a:xfrm>
        </p:spPr>
        <p:txBody>
          <a:bodyPr>
            <a:normAutofit/>
          </a:bodyPr>
          <a:lstStyle/>
          <a:p>
            <a:r>
              <a:rPr lang="fr-FR" dirty="0" smtClean="0"/>
              <a:t>Le catholicisme a acquis une puissance considérable en ayant un système à la fois très centralisé et très universel projetant dans le monde une force missionnaire unifiée. </a:t>
            </a:r>
          </a:p>
          <a:p>
            <a:r>
              <a:rPr lang="fr-FR" dirty="0" smtClean="0"/>
              <a:t>Mais à un moment donné, cette structure pyramidale lui a fait perdre en créativité</a:t>
            </a:r>
          </a:p>
          <a:p>
            <a:r>
              <a:rPr lang="fr-FR" dirty="0" smtClean="0"/>
              <a:t>Les Etats-Unis ont su fédérer 50 Etats autour d’une Constitution et d’un exécutif fort et d’un rôle mondial, là où l’Amérique latine est restée émiettée malgré l’homogénéité de la religion. Aujourd’hui, la « centralité » est menacée par un excès de polarisation des Américains</a:t>
            </a:r>
            <a:endParaRPr lang="fr-FR" dirty="0"/>
          </a:p>
        </p:txBody>
      </p:sp>
    </p:spTree>
    <p:extLst>
      <p:ext uri="{BB962C8B-B14F-4D97-AF65-F5344CB8AC3E}">
        <p14:creationId xmlns:p14="http://schemas.microsoft.com/office/powerpoint/2010/main" val="341620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0" y="-99392"/>
            <a:ext cx="9144000" cy="79208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fr-FR" dirty="0" smtClean="0"/>
              <a:t>7 Principes d’amour vrai qui enrichissent</a:t>
            </a:r>
            <a:endParaRPr lang="fr-FR" dirty="0"/>
          </a:p>
        </p:txBody>
      </p:sp>
      <p:sp>
        <p:nvSpPr>
          <p:cNvPr id="3" name="Espace réservé du contenu 2"/>
          <p:cNvSpPr>
            <a:spLocks noGrp="1"/>
          </p:cNvSpPr>
          <p:nvPr>
            <p:ph sz="half" idx="4294967295"/>
          </p:nvPr>
        </p:nvSpPr>
        <p:spPr>
          <a:xfrm>
            <a:off x="5652120" y="692696"/>
            <a:ext cx="3491880" cy="6165304"/>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fr-FR" dirty="0" smtClean="0">
                <a:latin typeface="+mj-lt"/>
              </a:rPr>
              <a:t>Être ouvert à la grâce, l’inspiration, au « levain »</a:t>
            </a:r>
          </a:p>
          <a:p>
            <a:r>
              <a:rPr lang="fr-FR" dirty="0" smtClean="0">
                <a:latin typeface="+mj-lt"/>
              </a:rPr>
              <a:t>Quête de joie croissante </a:t>
            </a:r>
          </a:p>
          <a:p>
            <a:r>
              <a:rPr lang="fr-FR" dirty="0" smtClean="0">
                <a:latin typeface="+mj-lt"/>
              </a:rPr>
              <a:t>Action juste, centrée</a:t>
            </a:r>
          </a:p>
          <a:p>
            <a:r>
              <a:rPr lang="fr-FR" dirty="0" smtClean="0">
                <a:latin typeface="+mj-lt"/>
              </a:rPr>
              <a:t>Subjectivité (liberté) et objectivité (équité)</a:t>
            </a:r>
          </a:p>
          <a:p>
            <a:r>
              <a:rPr lang="fr-FR" dirty="0" smtClean="0">
                <a:latin typeface="+mj-lt"/>
              </a:rPr>
              <a:t>Réciprocité (protagonistes) et unité</a:t>
            </a:r>
          </a:p>
          <a:p>
            <a:r>
              <a:rPr lang="fr-FR" dirty="0" smtClean="0">
                <a:latin typeface="+mj-lt"/>
              </a:rPr>
              <a:t>Être à sa place, « bien disposé », sur la bonne orbite </a:t>
            </a:r>
          </a:p>
          <a:p>
            <a:r>
              <a:rPr lang="fr-FR" dirty="0" smtClean="0">
                <a:latin typeface="+mj-lt"/>
              </a:rPr>
              <a:t>Être en rythme (synchronie) =&gt; maturation</a:t>
            </a:r>
            <a:endParaRPr lang="fr-FR" dirty="0">
              <a:latin typeface="+mj-lt"/>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766177773"/>
              </p:ext>
            </p:extLst>
          </p:nvPr>
        </p:nvGraphicFramePr>
        <p:xfrm>
          <a:off x="0" y="764704"/>
          <a:ext cx="5783582"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c 39"/>
          <p:cNvSpPr>
            <a:spLocks/>
          </p:cNvSpPr>
          <p:nvPr/>
        </p:nvSpPr>
        <p:spPr bwMode="auto">
          <a:xfrm rot="5049396" flipH="1" flipV="1">
            <a:off x="1729761" y="2820226"/>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15711091" flipH="1" flipV="1">
            <a:off x="1345145" y="2125945"/>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6" name="Connecteur droit 15"/>
          <p:cNvCxnSpPr/>
          <p:nvPr/>
        </p:nvCxnSpPr>
        <p:spPr>
          <a:xfrm flipV="1">
            <a:off x="609399" y="3785491"/>
            <a:ext cx="4752528" cy="2746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311" y="4478345"/>
            <a:ext cx="1204176" cy="707886"/>
          </a:xfrm>
          <a:prstGeom prst="rect">
            <a:avLst/>
          </a:prstGeom>
        </p:spPr>
        <p:txBody>
          <a:bodyPr wrap="none">
            <a:spAutoFit/>
          </a:bodyPr>
          <a:lstStyle/>
          <a:p>
            <a:r>
              <a:rPr lang="fr-FR" sz="2000" dirty="0" smtClean="0"/>
              <a:t>Liberté</a:t>
            </a:r>
          </a:p>
          <a:p>
            <a:r>
              <a:rPr lang="fr-FR" sz="2000" dirty="0" smtClean="0"/>
              <a:t>initiative</a:t>
            </a:r>
            <a:endParaRPr lang="fr-FR" sz="3200" dirty="0"/>
          </a:p>
        </p:txBody>
      </p:sp>
      <p:cxnSp>
        <p:nvCxnSpPr>
          <p:cNvPr id="11" name="Connecteur droit avec flèche 10"/>
          <p:cNvCxnSpPr/>
          <p:nvPr/>
        </p:nvCxnSpPr>
        <p:spPr>
          <a:xfrm flipH="1" flipV="1">
            <a:off x="758479" y="2911554"/>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982989" y="2973647"/>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85604" y="4540040"/>
            <a:ext cx="986167" cy="400110"/>
          </a:xfrm>
          <a:prstGeom prst="rect">
            <a:avLst/>
          </a:prstGeom>
        </p:spPr>
        <p:txBody>
          <a:bodyPr wrap="none">
            <a:spAutoFit/>
          </a:bodyPr>
          <a:lstStyle/>
          <a:p>
            <a:r>
              <a:rPr lang="fr-FR" sz="2000" dirty="0" smtClean="0"/>
              <a:t>équité</a:t>
            </a:r>
            <a:endParaRPr lang="fr-FR" sz="3200" dirty="0"/>
          </a:p>
        </p:txBody>
      </p:sp>
      <p:sp>
        <p:nvSpPr>
          <p:cNvPr id="13" name="Flèche courbée vers la gauche 12"/>
          <p:cNvSpPr/>
          <p:nvPr/>
        </p:nvSpPr>
        <p:spPr>
          <a:xfrm rot="10800000">
            <a:off x="4013453" y="30177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5400000">
            <a:off x="2659587" y="3205473"/>
            <a:ext cx="652151" cy="43455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821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47435"/>
            <a:ext cx="4104456" cy="489277"/>
          </a:xfrm>
        </p:spPr>
        <p:style>
          <a:lnRef idx="0">
            <a:schemeClr val="accent5"/>
          </a:lnRef>
          <a:fillRef idx="3">
            <a:schemeClr val="accent5"/>
          </a:fillRef>
          <a:effectRef idx="3">
            <a:schemeClr val="accent5"/>
          </a:effectRef>
          <a:fontRef idx="minor">
            <a:schemeClr val="lt1"/>
          </a:fontRef>
        </p:style>
        <p:txBody>
          <a:bodyPr>
            <a:noAutofit/>
          </a:bodyPr>
          <a:lstStyle/>
          <a:p>
            <a:r>
              <a:rPr lang="fr-FR" sz="2400" dirty="0" smtClean="0"/>
              <a:t>Donner plus que sa part</a:t>
            </a:r>
            <a:endParaRPr lang="fr-FR" sz="2400" dirty="0"/>
          </a:p>
        </p:txBody>
      </p:sp>
      <p:sp>
        <p:nvSpPr>
          <p:cNvPr id="3" name="Espace réservé du contenu 2"/>
          <p:cNvSpPr>
            <a:spLocks noGrp="1"/>
          </p:cNvSpPr>
          <p:nvPr>
            <p:ph idx="1"/>
          </p:nvPr>
        </p:nvSpPr>
        <p:spPr>
          <a:xfrm>
            <a:off x="3275857" y="908720"/>
            <a:ext cx="5472608" cy="5616624"/>
          </a:xfrm>
        </p:spPr>
        <p:txBody>
          <a:bodyPr>
            <a:normAutofit/>
          </a:bodyPr>
          <a:lstStyle/>
          <a:p>
            <a:r>
              <a:rPr lang="fr-FR" dirty="0" smtClean="0"/>
              <a:t>Dans un groupe, il peut arriver que certains donnent plus que leur part, investissant une énergie extraordinaire. A cette table, chacun rapportera une expérience concrète d’avoir donné plus que sa part. </a:t>
            </a:r>
          </a:p>
          <a:p>
            <a:r>
              <a:rPr lang="fr-FR" dirty="0" smtClean="0"/>
              <a:t>Qu’est-ce qui a stimulé le désir de donner plus que sa part ? </a:t>
            </a:r>
          </a:p>
          <a:p>
            <a:r>
              <a:rPr lang="fr-FR" dirty="0" smtClean="0"/>
              <a:t>Quel genre de « part » avez-vous donné en plus ?</a:t>
            </a:r>
          </a:p>
          <a:p>
            <a:r>
              <a:rPr lang="fr-FR" dirty="0" smtClean="0"/>
              <a:t>D’où est-elle venue ? </a:t>
            </a:r>
          </a:p>
          <a:p>
            <a:r>
              <a:rPr lang="fr-FR" dirty="0" smtClean="0"/>
              <a:t>Cet effort en plus vous a-t-il enrichi (e) ? En quoi ?</a:t>
            </a:r>
            <a:endParaRPr lang="fr-FR" dirty="0"/>
          </a:p>
        </p:txBody>
      </p:sp>
      <p:sp>
        <p:nvSpPr>
          <p:cNvPr id="4" name="Titre 1"/>
          <p:cNvSpPr txBox="1">
            <a:spLocks/>
          </p:cNvSpPr>
          <p:nvPr/>
        </p:nvSpPr>
        <p:spPr>
          <a:xfrm>
            <a:off x="4572000" y="0"/>
            <a:ext cx="2808312" cy="683568"/>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smtClean="0">
                <a:solidFill>
                  <a:schemeClr val="bg1"/>
                </a:solidFill>
                <a:latin typeface="Arial Black" pitchFamily="34" charset="0"/>
              </a:rPr>
              <a:t>Table 1</a:t>
            </a:r>
            <a:endParaRPr lang="fr-FR" sz="3600" dirty="0">
              <a:solidFill>
                <a:schemeClr val="bg1"/>
              </a:solidFill>
              <a:latin typeface="Arial Black" pitchFamily="34" charset="0"/>
            </a:endParaRPr>
          </a:p>
        </p:txBody>
      </p:sp>
      <p:sp>
        <p:nvSpPr>
          <p:cNvPr id="5" name="Ellipse 4"/>
          <p:cNvSpPr/>
          <p:nvPr/>
        </p:nvSpPr>
        <p:spPr>
          <a:xfrm>
            <a:off x="0" y="1772816"/>
            <a:ext cx="3320671" cy="3398327"/>
          </a:xfrm>
          <a:prstGeom prst="ellipse">
            <a:avLst/>
          </a:prstGeom>
          <a:ln w="57150">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b="1" dirty="0">
                <a:solidFill>
                  <a:schemeClr val="accent1">
                    <a:lumMod val="40000"/>
                    <a:lumOff val="60000"/>
                  </a:schemeClr>
                </a:solidFill>
                <a:latin typeface="Bodoni MT Condensed" pitchFamily="18" charset="0"/>
              </a:rPr>
              <a:t>C'est bon de ne pas regarder à la dépense de son énergie ! </a:t>
            </a:r>
          </a:p>
          <a:p>
            <a:pPr algn="ctr"/>
            <a:r>
              <a:rPr lang="fr-FR" sz="2400" b="1" i="1" dirty="0">
                <a:solidFill>
                  <a:schemeClr val="accent1">
                    <a:lumMod val="40000"/>
                    <a:lumOff val="60000"/>
                  </a:schemeClr>
                </a:solidFill>
                <a:latin typeface="Bodoni MT Condensed" pitchFamily="18" charset="0"/>
              </a:rPr>
              <a:t>Jules Renard</a:t>
            </a:r>
            <a:r>
              <a:rPr lang="fr-FR" sz="2400" b="1" dirty="0">
                <a:solidFill>
                  <a:schemeClr val="accent1">
                    <a:lumMod val="40000"/>
                    <a:lumOff val="60000"/>
                  </a:schemeClr>
                </a:solidFill>
                <a:latin typeface="Bodoni MT Condensed" pitchFamily="18" charset="0"/>
              </a:rPr>
              <a:t> </a:t>
            </a:r>
          </a:p>
        </p:txBody>
      </p:sp>
    </p:spTree>
    <p:extLst>
      <p:ext uri="{BB962C8B-B14F-4D97-AF65-F5344CB8AC3E}">
        <p14:creationId xmlns:p14="http://schemas.microsoft.com/office/powerpoint/2010/main" val="193532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32526"/>
            <a:ext cx="3640368" cy="653214"/>
          </a:xfrm>
        </p:spPr>
        <p:txBody>
          <a:bodyPr>
            <a:normAutofit fontScale="90000"/>
          </a:bodyPr>
          <a:lstStyle/>
          <a:p>
            <a:r>
              <a:rPr lang="fr-FR" dirty="0" smtClean="0">
                <a:solidFill>
                  <a:schemeClr val="bg1"/>
                </a:solidFill>
              </a:rPr>
              <a:t>Table 1</a:t>
            </a:r>
            <a:endParaRPr lang="fr-FR" dirty="0">
              <a:solidFill>
                <a:schemeClr val="bg1"/>
              </a:solidFill>
            </a:endParaRPr>
          </a:p>
        </p:txBody>
      </p:sp>
      <p:sp>
        <p:nvSpPr>
          <p:cNvPr id="5" name="Rectangle 4"/>
          <p:cNvSpPr/>
          <p:nvPr/>
        </p:nvSpPr>
        <p:spPr>
          <a:xfrm>
            <a:off x="-35272" y="702469"/>
            <a:ext cx="9144000" cy="6247864"/>
          </a:xfrm>
          <a:prstGeom prst="rect">
            <a:avLst/>
          </a:prstGeom>
          <a:solidFill>
            <a:schemeClr val="accent1">
              <a:lumMod val="20000"/>
              <a:lumOff val="80000"/>
            </a:schemeClr>
          </a:solidFill>
        </p:spPr>
        <p:txBody>
          <a:bodyPr wrap="square">
            <a:spAutoFit/>
          </a:bodyPr>
          <a:lstStyle/>
          <a:p>
            <a:pPr marL="285750" indent="-285750">
              <a:buFont typeface="Courier New" pitchFamily="49" charset="0"/>
              <a:buChar char="o"/>
            </a:pPr>
            <a:r>
              <a:rPr lang="fr-FR" sz="1600" b="1" u="sng" dirty="0">
                <a:solidFill>
                  <a:srgbClr val="FF0000"/>
                </a:solidFill>
                <a:effectLst>
                  <a:outerShdw blurRad="38100" dist="38100" dir="2700000" algn="tl">
                    <a:srgbClr val="000000">
                      <a:alpha val="43137"/>
                    </a:srgbClr>
                  </a:outerShdw>
                </a:effectLst>
                <a:latin typeface="Arial Narrow" panose="020B0606020202030204" pitchFamily="34" charset="0"/>
              </a:rPr>
              <a:t>Clarisse :</a:t>
            </a:r>
            <a:r>
              <a:rPr lang="fr-FR" sz="1600" b="1" dirty="0">
                <a:solidFill>
                  <a:srgbClr val="FF0000"/>
                </a:solidFill>
                <a:latin typeface="Arial Narrow" panose="020B0606020202030204" pitchFamily="34" charset="0"/>
              </a:rPr>
              <a:t> J’étais en classe de Première, nous avions un TPE (et on travaillait par 2 ou 3). Une fois le sujet trouvé, il fallait répartir les tâches. Mes partenaires, voyant le manque d’enjeu, avaient peu </a:t>
            </a:r>
            <a:r>
              <a:rPr lang="fr-FR" sz="1600" b="1" dirty="0" smtClean="0">
                <a:solidFill>
                  <a:srgbClr val="FF0000"/>
                </a:solidFill>
                <a:latin typeface="Arial Narrow" panose="020B0606020202030204" pitchFamily="34" charset="0"/>
              </a:rPr>
              <a:t>avancé. </a:t>
            </a:r>
            <a:r>
              <a:rPr lang="fr-FR" sz="1600" b="1" dirty="0">
                <a:solidFill>
                  <a:srgbClr val="FF0000"/>
                </a:solidFill>
                <a:latin typeface="Arial Narrow" panose="020B0606020202030204" pitchFamily="34" charset="0"/>
              </a:rPr>
              <a:t>Quand il n’y a ni sanction, ni récompense, le risque est le laisser-aller. Je me suis dit que j’allais faire leur part, et j’ai donc 80 % du travail. Ils ne m’ont même pas dit merci. Toutefois, j’ai appris quelque chose. On se fixe des limites, or on peut faire beaucoup plus, et cette expérience enrichissante valait le coup. </a:t>
            </a:r>
          </a:p>
          <a:p>
            <a:pPr marL="285750" indent="-285750">
              <a:buFont typeface="Courier New" pitchFamily="49" charset="0"/>
              <a:buChar char="o"/>
            </a:pPr>
            <a:r>
              <a:rPr lang="fr-FR" sz="1600" b="1" u="sng"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Alain :</a:t>
            </a:r>
            <a:r>
              <a:rPr lang="fr-FR" sz="1600" b="1" dirty="0">
                <a:solidFill>
                  <a:schemeClr val="bg2">
                    <a:lumMod val="25000"/>
                  </a:schemeClr>
                </a:solidFill>
                <a:latin typeface="Arial Narrow" panose="020B0606020202030204" pitchFamily="34" charset="0"/>
              </a:rPr>
              <a:t> il y a 10 ans en Israël, j’étais dans des activités humanitaires. 1 mois à l’avance, 10 projets ont été décidés, dont 2 pour moi :(1) un jeu de rôles avec des enfants, (2) le nettoyage d’une école. J’ai acheté les outils, mais peu avant le début du projet, je suis tombé lourdement et me suis fracturé l’épaule. Il a fallu aller à l’hôpital. J’en suis sorti le lendemain, et j’ai pu mener à bien les 2 projets. Ma motivation était de travailler pour la paix. J’ai d’ailleurs donné tous les outils à l’école. L’expérience a été </a:t>
            </a:r>
            <a:r>
              <a:rPr lang="fr-FR" sz="1600" b="1" dirty="0" smtClean="0">
                <a:solidFill>
                  <a:schemeClr val="bg2">
                    <a:lumMod val="25000"/>
                  </a:schemeClr>
                </a:solidFill>
                <a:latin typeface="Arial Narrow" panose="020B0606020202030204" pitchFamily="34" charset="0"/>
              </a:rPr>
              <a:t>riche</a:t>
            </a:r>
            <a:r>
              <a:rPr lang="fr-FR" sz="1600" b="1" dirty="0">
                <a:solidFill>
                  <a:schemeClr val="bg2">
                    <a:lumMod val="25000"/>
                  </a:schemeClr>
                </a:solidFill>
                <a:latin typeface="Arial Narrow" panose="020B0606020202030204" pitchFamily="34" charset="0"/>
              </a:rPr>
              <a:t>, et </a:t>
            </a:r>
            <a:r>
              <a:rPr lang="fr-FR" sz="1600" b="1" dirty="0" smtClean="0">
                <a:solidFill>
                  <a:schemeClr val="bg2">
                    <a:lumMod val="25000"/>
                  </a:schemeClr>
                </a:solidFill>
                <a:latin typeface="Arial Narrow" panose="020B0606020202030204" pitchFamily="34" charset="0"/>
              </a:rPr>
              <a:t>un ami soufi m’a fait le cadeau </a:t>
            </a:r>
            <a:r>
              <a:rPr lang="fr-FR" sz="1600" b="1" dirty="0">
                <a:solidFill>
                  <a:schemeClr val="bg2">
                    <a:lumMod val="25000"/>
                  </a:schemeClr>
                </a:solidFill>
                <a:latin typeface="Arial Narrow" panose="020B0606020202030204" pitchFamily="34" charset="0"/>
              </a:rPr>
              <a:t>inespéré </a:t>
            </a:r>
            <a:r>
              <a:rPr lang="fr-FR" sz="1600" b="1" dirty="0" smtClean="0">
                <a:solidFill>
                  <a:schemeClr val="bg2">
                    <a:lumMod val="25000"/>
                  </a:schemeClr>
                </a:solidFill>
                <a:latin typeface="Arial Narrow" panose="020B0606020202030204" pitchFamily="34" charset="0"/>
              </a:rPr>
              <a:t>d’une </a:t>
            </a:r>
            <a:r>
              <a:rPr lang="fr-FR" sz="1600" b="1" dirty="0">
                <a:solidFill>
                  <a:schemeClr val="bg2">
                    <a:lumMod val="25000"/>
                  </a:schemeClr>
                </a:solidFill>
                <a:latin typeface="Arial Narrow" panose="020B0606020202030204" pitchFamily="34" charset="0"/>
              </a:rPr>
              <a:t>clé </a:t>
            </a:r>
            <a:r>
              <a:rPr lang="fr-FR" sz="1600" b="1" dirty="0" smtClean="0">
                <a:solidFill>
                  <a:schemeClr val="bg2">
                    <a:lumMod val="25000"/>
                  </a:schemeClr>
                </a:solidFill>
                <a:latin typeface="Arial Narrow" panose="020B0606020202030204" pitchFamily="34" charset="0"/>
              </a:rPr>
              <a:t>précieuse, vieille </a:t>
            </a:r>
            <a:r>
              <a:rPr lang="fr-FR" sz="1600" b="1" dirty="0">
                <a:solidFill>
                  <a:schemeClr val="bg2">
                    <a:lumMod val="25000"/>
                  </a:schemeClr>
                </a:solidFill>
                <a:latin typeface="Arial Narrow" panose="020B0606020202030204" pitchFamily="34" charset="0"/>
              </a:rPr>
              <a:t>de 400 ans, d’une grande valeur. Tout un symbole !</a:t>
            </a:r>
          </a:p>
          <a:p>
            <a:pPr marL="285750" indent="-285750">
              <a:buFont typeface="Courier New" pitchFamily="49" charset="0"/>
              <a:buChar char="o"/>
            </a:pPr>
            <a:r>
              <a:rPr lang="fr-FR" sz="1600" b="1" u="sng" dirty="0" err="1">
                <a:solidFill>
                  <a:srgbClr val="00B050"/>
                </a:solidFill>
                <a:effectLst>
                  <a:outerShdw blurRad="38100" dist="38100" dir="2700000" algn="tl">
                    <a:srgbClr val="000000">
                      <a:alpha val="43137"/>
                    </a:srgbClr>
                  </a:outerShdw>
                </a:effectLst>
                <a:latin typeface="Arial Narrow" panose="020B0606020202030204" pitchFamily="34" charset="0"/>
              </a:rPr>
              <a:t>Mutsuka</a:t>
            </a:r>
            <a:r>
              <a:rPr lang="fr-FR" sz="1600" b="1" u="sng" dirty="0">
                <a:solidFill>
                  <a:srgbClr val="00B050"/>
                </a:solidFill>
                <a:effectLst>
                  <a:outerShdw blurRad="38100" dist="38100" dir="2700000" algn="tl">
                    <a:srgbClr val="000000">
                      <a:alpha val="43137"/>
                    </a:srgbClr>
                  </a:outerShdw>
                </a:effectLst>
                <a:latin typeface="Arial Narrow" panose="020B0606020202030204" pitchFamily="34" charset="0"/>
              </a:rPr>
              <a:t> : </a:t>
            </a:r>
            <a:r>
              <a:rPr lang="fr-FR" sz="1600" b="1" dirty="0">
                <a:solidFill>
                  <a:srgbClr val="00B050"/>
                </a:solidFill>
                <a:latin typeface="Arial Narrow" panose="020B0606020202030204" pitchFamily="34" charset="0"/>
              </a:rPr>
              <a:t>lors de ma 3</a:t>
            </a:r>
            <a:r>
              <a:rPr lang="fr-FR" sz="1600" b="1" baseline="30000" dirty="0">
                <a:solidFill>
                  <a:srgbClr val="00B050"/>
                </a:solidFill>
                <a:latin typeface="Arial Narrow" panose="020B0606020202030204" pitchFamily="34" charset="0"/>
              </a:rPr>
              <a:t>e</a:t>
            </a:r>
            <a:r>
              <a:rPr lang="fr-FR" sz="1600" b="1" dirty="0">
                <a:solidFill>
                  <a:srgbClr val="00B050"/>
                </a:solidFill>
                <a:latin typeface="Arial Narrow" panose="020B0606020202030204" pitchFamily="34" charset="0"/>
              </a:rPr>
              <a:t> année d’université, nous étions une vingtaine d’étudiants en colocation. Une nouvelle venue est arrivée, qui était connue pour avoir des hauts et des bas, être très émotionnelle. Plusieurs m’ont conseillée de la laisser tranquille, mais je ne voulais pas la laisser seule, et me suis investie, en me disant : « si on ne l’aide pas, elle restera la même toute sa vie. Je l’ai beaucoup écoutée, j’ai pris du temps avec elle (shopping, etc. ). Le lien était fort, elle est devenue ma meilleure amie.</a:t>
            </a:r>
          </a:p>
          <a:p>
            <a:pPr marL="285750" indent="-285750">
              <a:buFont typeface="Courier New" pitchFamily="49" charset="0"/>
              <a:buChar char="o"/>
            </a:pPr>
            <a:r>
              <a:rPr lang="fr-FR" sz="1600" b="1" u="sng" dirty="0" err="1">
                <a:solidFill>
                  <a:srgbClr val="7030A0"/>
                </a:solidFill>
                <a:effectLst>
                  <a:outerShdw blurRad="38100" dist="38100" dir="2700000" algn="tl">
                    <a:srgbClr val="000000">
                      <a:alpha val="43137"/>
                    </a:srgbClr>
                  </a:outerShdw>
                </a:effectLst>
                <a:latin typeface="Arial Narrow" panose="020B0606020202030204" pitchFamily="34" charset="0"/>
              </a:rPr>
              <a:t>Sonoko</a:t>
            </a:r>
            <a:r>
              <a:rPr lang="fr-FR" sz="1600" b="1" u="sng" dirty="0">
                <a:solidFill>
                  <a:srgbClr val="7030A0"/>
                </a:solidFill>
                <a:effectLst>
                  <a:outerShdw blurRad="38100" dist="38100" dir="2700000" algn="tl">
                    <a:srgbClr val="000000">
                      <a:alpha val="43137"/>
                    </a:srgbClr>
                  </a:outerShdw>
                </a:effectLst>
                <a:latin typeface="Arial Narrow" panose="020B0606020202030204" pitchFamily="34" charset="0"/>
              </a:rPr>
              <a:t> : </a:t>
            </a:r>
            <a:r>
              <a:rPr lang="fr-FR" sz="1600" b="1" dirty="0">
                <a:solidFill>
                  <a:srgbClr val="7030A0"/>
                </a:solidFill>
                <a:latin typeface="Arial Narrow" panose="020B0606020202030204" pitchFamily="34" charset="0"/>
              </a:rPr>
              <a:t>je travaillais dans une société d’informatique. Le début et la fin de mois  étaient très intenses. </a:t>
            </a:r>
            <a:r>
              <a:rPr lang="fr-FR" sz="1600" b="1" dirty="0" smtClean="0">
                <a:solidFill>
                  <a:srgbClr val="7030A0"/>
                </a:solidFill>
                <a:latin typeface="Arial Narrow" panose="020B0606020202030204" pitchFamily="34" charset="0"/>
              </a:rPr>
              <a:t>Après une journée </a:t>
            </a:r>
            <a:r>
              <a:rPr lang="fr-FR" sz="1600" b="1" dirty="0">
                <a:solidFill>
                  <a:srgbClr val="7030A0"/>
                </a:solidFill>
                <a:latin typeface="Arial Narrow" panose="020B0606020202030204" pitchFamily="34" charset="0"/>
              </a:rPr>
              <a:t>très </a:t>
            </a:r>
            <a:r>
              <a:rPr lang="fr-FR" sz="1600" b="1" dirty="0" smtClean="0">
                <a:solidFill>
                  <a:srgbClr val="7030A0"/>
                </a:solidFill>
                <a:latin typeface="Arial Narrow" panose="020B0606020202030204" pitchFamily="34" charset="0"/>
              </a:rPr>
              <a:t>éprouvante, il fallait rester </a:t>
            </a:r>
            <a:r>
              <a:rPr lang="fr-FR" sz="1600" b="1" dirty="0">
                <a:solidFill>
                  <a:srgbClr val="7030A0"/>
                </a:solidFill>
                <a:latin typeface="Arial Narrow" panose="020B0606020202030204" pitchFamily="34" charset="0"/>
              </a:rPr>
              <a:t>tard dans la nuit, </a:t>
            </a:r>
            <a:r>
              <a:rPr lang="fr-FR" sz="1600" b="1" dirty="0" smtClean="0">
                <a:solidFill>
                  <a:srgbClr val="7030A0"/>
                </a:solidFill>
                <a:latin typeface="Arial Narrow" panose="020B0606020202030204" pitchFamily="34" charset="0"/>
              </a:rPr>
              <a:t>mais certains </a:t>
            </a:r>
            <a:r>
              <a:rPr lang="fr-FR" sz="1600" b="1" dirty="0">
                <a:solidFill>
                  <a:srgbClr val="7030A0"/>
                </a:solidFill>
                <a:latin typeface="Arial Narrow" panose="020B0606020202030204" pitchFamily="34" charset="0"/>
              </a:rPr>
              <a:t>sont partis. </a:t>
            </a:r>
            <a:r>
              <a:rPr lang="fr-FR" sz="1600" b="1" dirty="0" smtClean="0">
                <a:solidFill>
                  <a:srgbClr val="7030A0"/>
                </a:solidFill>
                <a:latin typeface="Arial Narrow" panose="020B0606020202030204" pitchFamily="34" charset="0"/>
              </a:rPr>
              <a:t>Je ne pouvais </a:t>
            </a:r>
            <a:r>
              <a:rPr lang="fr-FR" sz="1600" b="1" dirty="0">
                <a:solidFill>
                  <a:srgbClr val="7030A0"/>
                </a:solidFill>
                <a:latin typeface="Arial Narrow" panose="020B0606020202030204" pitchFamily="34" charset="0"/>
              </a:rPr>
              <a:t>pas voir </a:t>
            </a:r>
            <a:r>
              <a:rPr lang="fr-FR" sz="1600" b="1" dirty="0" smtClean="0">
                <a:solidFill>
                  <a:srgbClr val="7030A0"/>
                </a:solidFill>
                <a:latin typeface="Arial Narrow" panose="020B0606020202030204" pitchFamily="34" charset="0"/>
              </a:rPr>
              <a:t>mes </a:t>
            </a:r>
            <a:r>
              <a:rPr lang="fr-FR" sz="1600" b="1" dirty="0">
                <a:solidFill>
                  <a:srgbClr val="7030A0"/>
                </a:solidFill>
                <a:latin typeface="Arial Narrow" panose="020B0606020202030204" pitchFamily="34" charset="0"/>
              </a:rPr>
              <a:t>collègues travailler comme des fous. J’ai voulu rester, j’étais épuisée, mais j’ai ressenti de la joie</a:t>
            </a:r>
          </a:p>
          <a:p>
            <a:pPr marL="285750" indent="-285750">
              <a:buFont typeface="Courier New" pitchFamily="49" charset="0"/>
              <a:buChar char="o"/>
            </a:pPr>
            <a:r>
              <a:rPr lang="fr-FR" sz="1600" b="1" u="sng" dirty="0" err="1">
                <a:solidFill>
                  <a:schemeClr val="tx1">
                    <a:lumMod val="95000"/>
                    <a:lumOff val="5000"/>
                  </a:schemeClr>
                </a:solidFill>
                <a:effectLst>
                  <a:outerShdw blurRad="38100" dist="38100" dir="2700000" algn="tl">
                    <a:srgbClr val="000000">
                      <a:alpha val="43137"/>
                    </a:srgbClr>
                  </a:outerShdw>
                </a:effectLst>
                <a:latin typeface="Arial Narrow" panose="020B0606020202030204" pitchFamily="34" charset="0"/>
              </a:rPr>
              <a:t>Ayano</a:t>
            </a:r>
            <a:r>
              <a:rPr lang="fr-FR" sz="1600" b="1" u="sng" dirty="0">
                <a:solidFill>
                  <a:schemeClr val="tx1">
                    <a:lumMod val="95000"/>
                    <a:lumOff val="5000"/>
                  </a:schemeClr>
                </a:solidFill>
                <a:effectLst>
                  <a:outerShdw blurRad="38100" dist="38100" dir="2700000" algn="tl">
                    <a:srgbClr val="000000">
                      <a:alpha val="43137"/>
                    </a:srgbClr>
                  </a:outerShdw>
                </a:effectLst>
                <a:latin typeface="Arial Narrow" panose="020B0606020202030204" pitchFamily="34" charset="0"/>
              </a:rPr>
              <a:t> :</a:t>
            </a:r>
            <a:r>
              <a:rPr lang="fr-FR" sz="1600" b="1" dirty="0">
                <a:solidFill>
                  <a:schemeClr val="tx1">
                    <a:lumMod val="95000"/>
                    <a:lumOff val="5000"/>
                  </a:schemeClr>
                </a:solidFill>
                <a:latin typeface="Arial Narrow" panose="020B0606020202030204" pitchFamily="34" charset="0"/>
              </a:rPr>
              <a:t> </a:t>
            </a:r>
            <a:r>
              <a:rPr lang="fr-FR" sz="1600" b="1" dirty="0" smtClean="0">
                <a:solidFill>
                  <a:schemeClr val="tx1">
                    <a:lumMod val="95000"/>
                    <a:lumOff val="5000"/>
                  </a:schemeClr>
                </a:solidFill>
                <a:latin typeface="Arial Narrow" panose="020B0606020202030204" pitchFamily="34" charset="0"/>
              </a:rPr>
              <a:t>au collège</a:t>
            </a:r>
            <a:r>
              <a:rPr lang="fr-FR" sz="1600" b="1" dirty="0">
                <a:solidFill>
                  <a:schemeClr val="tx1">
                    <a:lumMod val="95000"/>
                    <a:lumOff val="5000"/>
                  </a:schemeClr>
                </a:solidFill>
                <a:latin typeface="Arial Narrow" panose="020B0606020202030204" pitchFamily="34" charset="0"/>
              </a:rPr>
              <a:t>, </a:t>
            </a:r>
            <a:r>
              <a:rPr lang="fr-FR" sz="1600" b="1" dirty="0" smtClean="0">
                <a:solidFill>
                  <a:schemeClr val="tx1">
                    <a:lumMod val="95000"/>
                    <a:lumOff val="5000"/>
                  </a:schemeClr>
                </a:solidFill>
                <a:latin typeface="Arial Narrow" panose="020B0606020202030204" pitchFamily="34" charset="0"/>
              </a:rPr>
              <a:t>j’ai pris part à un orchestre </a:t>
            </a:r>
            <a:r>
              <a:rPr lang="fr-FR" sz="1600" b="1" dirty="0">
                <a:solidFill>
                  <a:schemeClr val="tx1">
                    <a:lumMod val="95000"/>
                    <a:lumOff val="5000"/>
                  </a:schemeClr>
                </a:solidFill>
                <a:latin typeface="Arial Narrow" panose="020B0606020202030204" pitchFamily="34" charset="0"/>
              </a:rPr>
              <a:t>tôt le matin et après </a:t>
            </a:r>
            <a:r>
              <a:rPr lang="fr-FR" sz="1600" b="1" dirty="0" smtClean="0">
                <a:solidFill>
                  <a:schemeClr val="tx1">
                    <a:lumMod val="95000"/>
                    <a:lumOff val="5000"/>
                  </a:schemeClr>
                </a:solidFill>
                <a:latin typeface="Arial Narrow" panose="020B0606020202030204" pitchFamily="34" charset="0"/>
              </a:rPr>
              <a:t>les </a:t>
            </a:r>
            <a:r>
              <a:rPr lang="fr-FR" sz="1600" b="1" dirty="0">
                <a:solidFill>
                  <a:schemeClr val="tx1">
                    <a:lumMod val="95000"/>
                    <a:lumOff val="5000"/>
                  </a:schemeClr>
                </a:solidFill>
                <a:latin typeface="Arial Narrow" panose="020B0606020202030204" pitchFamily="34" charset="0"/>
              </a:rPr>
              <a:t>cours. </a:t>
            </a:r>
            <a:r>
              <a:rPr lang="fr-FR" sz="1600" b="1" dirty="0" smtClean="0">
                <a:solidFill>
                  <a:schemeClr val="tx1">
                    <a:lumMod val="95000"/>
                    <a:lumOff val="5000"/>
                  </a:schemeClr>
                </a:solidFill>
                <a:latin typeface="Arial Narrow" panose="020B0606020202030204" pitchFamily="34" charset="0"/>
              </a:rPr>
              <a:t>J’y ai sacrifié </a:t>
            </a:r>
            <a:r>
              <a:rPr lang="fr-FR" sz="1600" b="1" dirty="0">
                <a:solidFill>
                  <a:schemeClr val="tx1">
                    <a:lumMod val="95000"/>
                    <a:lumOff val="5000"/>
                  </a:schemeClr>
                </a:solidFill>
                <a:latin typeface="Arial Narrow" panose="020B0606020202030204" pitchFamily="34" charset="0"/>
              </a:rPr>
              <a:t>mon temps libre. </a:t>
            </a:r>
            <a:r>
              <a:rPr lang="fr-FR" sz="1600" b="1" dirty="0" smtClean="0">
                <a:solidFill>
                  <a:schemeClr val="tx1">
                    <a:lumMod val="95000"/>
                    <a:lumOff val="5000"/>
                  </a:schemeClr>
                </a:solidFill>
                <a:latin typeface="Arial Narrow" panose="020B0606020202030204" pitchFamily="34" charset="0"/>
              </a:rPr>
              <a:t>C’était difficile, mais en </a:t>
            </a:r>
            <a:r>
              <a:rPr lang="fr-FR" sz="1600" b="1" dirty="0">
                <a:solidFill>
                  <a:schemeClr val="tx1">
                    <a:lumMod val="95000"/>
                    <a:lumOff val="5000"/>
                  </a:schemeClr>
                </a:solidFill>
                <a:latin typeface="Arial Narrow" panose="020B0606020202030204" pitchFamily="34" charset="0"/>
              </a:rPr>
              <a:t>y repensant, </a:t>
            </a:r>
            <a:r>
              <a:rPr lang="fr-FR" sz="1600" b="1" dirty="0" smtClean="0">
                <a:solidFill>
                  <a:schemeClr val="tx1">
                    <a:lumMod val="95000"/>
                    <a:lumOff val="5000"/>
                  </a:schemeClr>
                </a:solidFill>
                <a:latin typeface="Arial Narrow" panose="020B0606020202030204" pitchFamily="34" charset="0"/>
              </a:rPr>
              <a:t>c’était une période </a:t>
            </a:r>
            <a:r>
              <a:rPr lang="fr-FR" sz="1600" b="1" dirty="0">
                <a:solidFill>
                  <a:schemeClr val="tx1">
                    <a:lumMod val="95000"/>
                    <a:lumOff val="5000"/>
                  </a:schemeClr>
                </a:solidFill>
                <a:latin typeface="Arial Narrow" panose="020B0606020202030204" pitchFamily="34" charset="0"/>
              </a:rPr>
              <a:t>joyeuse. </a:t>
            </a:r>
          </a:p>
          <a:p>
            <a:pPr marL="285750" indent="-285750">
              <a:buFont typeface="Courier New" pitchFamily="49" charset="0"/>
              <a:buChar char="o"/>
            </a:pPr>
            <a:r>
              <a:rPr lang="fr-FR" sz="1600" b="1" u="sng" dirty="0">
                <a:solidFill>
                  <a:srgbClr val="0070C0"/>
                </a:solidFill>
                <a:effectLst>
                  <a:outerShdw blurRad="38100" dist="38100" dir="2700000" algn="tl">
                    <a:srgbClr val="000000">
                      <a:alpha val="43137"/>
                    </a:srgbClr>
                  </a:outerShdw>
                </a:effectLst>
                <a:latin typeface="Arial Narrow" panose="020B0606020202030204" pitchFamily="34" charset="0"/>
              </a:rPr>
              <a:t>Franz-Pol :</a:t>
            </a:r>
            <a:r>
              <a:rPr lang="fr-FR" sz="1600" b="1" dirty="0">
                <a:solidFill>
                  <a:srgbClr val="0070C0"/>
                </a:solidFill>
                <a:latin typeface="Arial Narrow" panose="020B0606020202030204" pitchFamily="34" charset="0"/>
              </a:rPr>
              <a:t> </a:t>
            </a:r>
            <a:r>
              <a:rPr lang="fr-FR" sz="1600" b="1" dirty="0" smtClean="0">
                <a:solidFill>
                  <a:srgbClr val="0070C0"/>
                </a:solidFill>
                <a:latin typeface="Arial Narrow" panose="020B0606020202030204" pitchFamily="34" charset="0"/>
              </a:rPr>
              <a:t>Dans le cadre de mes 2 </a:t>
            </a:r>
            <a:r>
              <a:rPr lang="fr-FR" sz="1600" b="1" dirty="0">
                <a:solidFill>
                  <a:srgbClr val="0070C0"/>
                </a:solidFill>
                <a:latin typeface="Arial Narrow" panose="020B0606020202030204" pitchFamily="34" charset="0"/>
              </a:rPr>
              <a:t>années </a:t>
            </a:r>
            <a:r>
              <a:rPr lang="fr-FR" sz="1600" b="1" dirty="0" smtClean="0">
                <a:solidFill>
                  <a:srgbClr val="0070C0"/>
                </a:solidFill>
                <a:latin typeface="Arial Narrow" panose="020B0606020202030204" pitchFamily="34" charset="0"/>
              </a:rPr>
              <a:t>sabbatiques (2009-2010), j’ai pris part à des campagnes de collecte </a:t>
            </a:r>
            <a:r>
              <a:rPr lang="fr-FR" sz="1600" b="1" dirty="0">
                <a:solidFill>
                  <a:srgbClr val="0070C0"/>
                </a:solidFill>
                <a:latin typeface="Arial Narrow" panose="020B0606020202030204" pitchFamily="34" charset="0"/>
              </a:rPr>
              <a:t>de fonds </a:t>
            </a:r>
            <a:r>
              <a:rPr lang="fr-FR" sz="1600" b="1" dirty="0" smtClean="0">
                <a:solidFill>
                  <a:srgbClr val="0070C0"/>
                </a:solidFill>
                <a:latin typeface="Arial Narrow" panose="020B0606020202030204" pitchFamily="34" charset="0"/>
              </a:rPr>
              <a:t>pour des projets culturels en Europe. Une fois, dans notre équipe de 4 </a:t>
            </a:r>
            <a:r>
              <a:rPr lang="fr-FR" sz="1600" b="1" dirty="0">
                <a:solidFill>
                  <a:srgbClr val="0070C0"/>
                </a:solidFill>
                <a:latin typeface="Arial Narrow" panose="020B0606020202030204" pitchFamily="34" charset="0"/>
              </a:rPr>
              <a:t>personnes, </a:t>
            </a:r>
            <a:r>
              <a:rPr lang="fr-FR" sz="1600" b="1" dirty="0" smtClean="0">
                <a:solidFill>
                  <a:srgbClr val="0070C0"/>
                </a:solidFill>
                <a:latin typeface="Arial Narrow" panose="020B0606020202030204" pitchFamily="34" charset="0"/>
              </a:rPr>
              <a:t>j’étais le seul valide, et je </a:t>
            </a:r>
            <a:r>
              <a:rPr lang="fr-FR" sz="1600" b="1" dirty="0">
                <a:solidFill>
                  <a:srgbClr val="0070C0"/>
                </a:solidFill>
                <a:latin typeface="Arial Narrow" panose="020B0606020202030204" pitchFamily="34" charset="0"/>
              </a:rPr>
              <a:t>suis parti tout seul. Les 3 m’ont encouragé chaleureusement. En m’investissant plus que d’habitude, j’ai accompli le but de l’ensemble. </a:t>
            </a:r>
            <a:r>
              <a:rPr lang="fr-FR" sz="1600" b="1" dirty="0" smtClean="0">
                <a:solidFill>
                  <a:srgbClr val="0070C0"/>
                </a:solidFill>
                <a:latin typeface="Arial Narrow" panose="020B0606020202030204" pitchFamily="34" charset="0"/>
              </a:rPr>
              <a:t>J’ai gardé de vrais </a:t>
            </a:r>
            <a:r>
              <a:rPr lang="fr-FR" sz="1600" b="1" dirty="0">
                <a:solidFill>
                  <a:srgbClr val="0070C0"/>
                </a:solidFill>
                <a:latin typeface="Arial Narrow" panose="020B0606020202030204" pitchFamily="34" charset="0"/>
              </a:rPr>
              <a:t>liens </a:t>
            </a:r>
            <a:r>
              <a:rPr lang="fr-FR" sz="1600" b="1" dirty="0" smtClean="0">
                <a:solidFill>
                  <a:srgbClr val="0070C0"/>
                </a:solidFill>
                <a:latin typeface="Arial Narrow" panose="020B0606020202030204" pitchFamily="34" charset="0"/>
              </a:rPr>
              <a:t>d’amitié avec eux. </a:t>
            </a:r>
            <a:endParaRPr lang="fr-FR" sz="16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55402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0"/>
            <a:ext cx="2808312" cy="571500"/>
          </a:xfrm>
        </p:spPr>
        <p:txBody>
          <a:bodyPr>
            <a:normAutofit fontScale="90000"/>
          </a:bodyPr>
          <a:lstStyle/>
          <a:p>
            <a:r>
              <a:rPr lang="fr-FR" b="1" dirty="0" smtClean="0">
                <a:solidFill>
                  <a:schemeClr val="bg1"/>
                </a:solidFill>
              </a:rPr>
              <a:t>Table 2 </a:t>
            </a:r>
            <a:endParaRPr lang="fr-FR" b="1" dirty="0">
              <a:solidFill>
                <a:schemeClr val="bg1"/>
              </a:solidFill>
            </a:endParaRPr>
          </a:p>
        </p:txBody>
      </p:sp>
      <p:sp>
        <p:nvSpPr>
          <p:cNvPr id="5" name="Espace réservé du contenu 4"/>
          <p:cNvSpPr>
            <a:spLocks noGrp="1"/>
          </p:cNvSpPr>
          <p:nvPr>
            <p:ph idx="1"/>
          </p:nvPr>
        </p:nvSpPr>
        <p:spPr>
          <a:xfrm>
            <a:off x="3851920" y="742082"/>
            <a:ext cx="5112568" cy="36004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lvl="0"/>
            <a:r>
              <a:rPr lang="fr-FR" b="1" dirty="0" smtClean="0"/>
              <a:t>Parfois, on se retient et on n’ose pas faire le premier pas, parler avec quelqu’un en vue d’un échange qui pourrait être enrichissant et vous ouvrir des portes pour vos projets. Puis on regrette de n’avoir pas pris plus de risque, de n’avoir pas osé investir. </a:t>
            </a:r>
          </a:p>
          <a:p>
            <a:pPr lvl="0"/>
            <a:r>
              <a:rPr lang="fr-FR" b="1" dirty="0" smtClean="0"/>
              <a:t>En </a:t>
            </a:r>
            <a:r>
              <a:rPr lang="fr-FR" b="1" dirty="0"/>
              <a:t>réfléchissant à </a:t>
            </a:r>
            <a:r>
              <a:rPr lang="fr-FR" b="1" dirty="0" smtClean="0"/>
              <a:t>la vie quotidienne, </a:t>
            </a:r>
            <a:r>
              <a:rPr lang="fr-FR" b="1" dirty="0"/>
              <a:t>qu’est-ce qui vous </a:t>
            </a:r>
            <a:r>
              <a:rPr lang="fr-FR" b="1" dirty="0" smtClean="0"/>
              <a:t>retient </a:t>
            </a:r>
            <a:r>
              <a:rPr lang="fr-FR" b="1" dirty="0"/>
              <a:t>le plus de vous enrichir en </a:t>
            </a:r>
            <a:r>
              <a:rPr lang="fr-FR" b="1" dirty="0" smtClean="0"/>
              <a:t>faisant la dépense initiale ? (donnez 2 raisons majeures)</a:t>
            </a:r>
            <a:endParaRPr lang="fr-FR" sz="1000" dirty="0"/>
          </a:p>
          <a:p>
            <a:endParaRPr lang="fr-FR" dirty="0"/>
          </a:p>
        </p:txBody>
      </p:sp>
      <p:sp>
        <p:nvSpPr>
          <p:cNvPr id="3" name="Rectangle 2"/>
          <p:cNvSpPr/>
          <p:nvPr/>
        </p:nvSpPr>
        <p:spPr>
          <a:xfrm>
            <a:off x="510512" y="6068328"/>
            <a:ext cx="816594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b="1" dirty="0"/>
              <a:t>Qu’est-ce qui pourrait vous faire évoluer ?</a:t>
            </a:r>
            <a:endParaRPr lang="fr-FR" sz="2400" dirty="0"/>
          </a:p>
        </p:txBody>
      </p:sp>
      <p:sp>
        <p:nvSpPr>
          <p:cNvPr id="4" name="Rectangle 3"/>
          <p:cNvSpPr/>
          <p:nvPr/>
        </p:nvSpPr>
        <p:spPr>
          <a:xfrm>
            <a:off x="519898" y="4437112"/>
            <a:ext cx="8156558" cy="1631216"/>
          </a:xfrm>
          <a:prstGeom prst="rect">
            <a:avLst/>
          </a:prstGeom>
        </p:spPr>
        <p:txBody>
          <a:bodyPr wrap="square">
            <a:spAutoFit/>
          </a:bodyPr>
          <a:lstStyle/>
          <a:p>
            <a:r>
              <a:rPr lang="fr-FR" sz="2000" dirty="0">
                <a:sym typeface="Wingdings"/>
              </a:rPr>
              <a:t></a:t>
            </a:r>
            <a:r>
              <a:rPr lang="fr-FR" sz="2000" dirty="0"/>
              <a:t>l’ego </a:t>
            </a:r>
            <a:r>
              <a:rPr lang="fr-FR" sz="2000" dirty="0">
                <a:sym typeface="Wingdings"/>
              </a:rPr>
              <a:t></a:t>
            </a:r>
            <a:r>
              <a:rPr lang="fr-FR" sz="2000" dirty="0"/>
              <a:t>la méfiance </a:t>
            </a:r>
            <a:r>
              <a:rPr lang="fr-FR" sz="2000" dirty="0">
                <a:sym typeface="Wingdings"/>
              </a:rPr>
              <a:t></a:t>
            </a:r>
            <a:r>
              <a:rPr lang="fr-FR" sz="2000" dirty="0"/>
              <a:t>de mauvaises </a:t>
            </a:r>
            <a:r>
              <a:rPr lang="fr-FR" sz="2000" dirty="0" smtClean="0"/>
              <a:t>expériences                     </a:t>
            </a:r>
            <a:r>
              <a:rPr lang="fr-FR" sz="2000" dirty="0">
                <a:sym typeface="Wingdings"/>
              </a:rPr>
              <a:t></a:t>
            </a:r>
            <a:r>
              <a:rPr lang="fr-FR" sz="2000" dirty="0"/>
              <a:t>la paresse, le confort </a:t>
            </a:r>
            <a:r>
              <a:rPr lang="fr-FR" sz="2000" dirty="0">
                <a:sym typeface="Wingdings"/>
              </a:rPr>
              <a:t></a:t>
            </a:r>
            <a:r>
              <a:rPr lang="fr-FR" sz="2000" dirty="0"/>
              <a:t>l’orgueil </a:t>
            </a:r>
            <a:r>
              <a:rPr lang="fr-FR" sz="2000" dirty="0">
                <a:sym typeface="Wingdings"/>
              </a:rPr>
              <a:t></a:t>
            </a:r>
            <a:r>
              <a:rPr lang="fr-FR" sz="2000" dirty="0"/>
              <a:t>je n’y crois pas assez                     </a:t>
            </a:r>
            <a:r>
              <a:rPr lang="fr-FR" sz="2000" dirty="0">
                <a:sym typeface="Wingdings"/>
              </a:rPr>
              <a:t></a:t>
            </a:r>
            <a:r>
              <a:rPr lang="fr-FR" sz="2000" dirty="0"/>
              <a:t>je suis trop rationnel et cartésien (ne) </a:t>
            </a:r>
            <a:r>
              <a:rPr lang="fr-FR" sz="2000" dirty="0">
                <a:sym typeface="Wingdings"/>
              </a:rPr>
              <a:t></a:t>
            </a:r>
            <a:r>
              <a:rPr lang="fr-FR" sz="2000" dirty="0"/>
              <a:t>la mauvaise foi </a:t>
            </a:r>
            <a:r>
              <a:rPr lang="fr-FR" sz="2000" dirty="0" smtClean="0"/>
              <a:t>         </a:t>
            </a:r>
            <a:r>
              <a:rPr lang="fr-FR" sz="2000" dirty="0" smtClean="0">
                <a:sym typeface="Wingdings"/>
              </a:rPr>
              <a:t></a:t>
            </a:r>
            <a:r>
              <a:rPr lang="fr-FR" sz="2000" dirty="0"/>
              <a:t>un manque de simplicité </a:t>
            </a:r>
            <a:r>
              <a:rPr lang="fr-FR" sz="2000" dirty="0">
                <a:sym typeface="Wingdings"/>
              </a:rPr>
              <a:t></a:t>
            </a:r>
            <a:r>
              <a:rPr lang="fr-FR" sz="2000" dirty="0"/>
              <a:t> j’ai peur de m’exposer      </a:t>
            </a:r>
            <a:r>
              <a:rPr lang="fr-FR" sz="2000" dirty="0" smtClean="0"/>
              <a:t>            </a:t>
            </a:r>
            <a:r>
              <a:rPr lang="fr-FR" sz="2000" dirty="0" smtClean="0">
                <a:sym typeface="Wingdings"/>
              </a:rPr>
              <a:t></a:t>
            </a:r>
            <a:r>
              <a:rPr lang="fr-FR" sz="2000" dirty="0"/>
              <a:t>je crains l’inconnu </a:t>
            </a:r>
            <a:r>
              <a:rPr lang="fr-FR" sz="2000" dirty="0">
                <a:sym typeface="Wingdings"/>
              </a:rPr>
              <a:t></a:t>
            </a:r>
            <a:r>
              <a:rPr lang="fr-FR" sz="2000" dirty="0"/>
              <a:t>j’ai peur de perdre </a:t>
            </a:r>
            <a:r>
              <a:rPr lang="fr-FR" sz="2000" dirty="0">
                <a:sym typeface="Wingdings"/>
              </a:rPr>
              <a:t></a:t>
            </a:r>
            <a:r>
              <a:rPr lang="fr-FR" sz="2000" dirty="0"/>
              <a:t> autres</a:t>
            </a:r>
          </a:p>
        </p:txBody>
      </p:sp>
      <p:sp>
        <p:nvSpPr>
          <p:cNvPr id="7" name="Larme 6"/>
          <p:cNvSpPr/>
          <p:nvPr/>
        </p:nvSpPr>
        <p:spPr>
          <a:xfrm flipH="1">
            <a:off x="107504" y="620688"/>
            <a:ext cx="3960440" cy="3600400"/>
          </a:xfrm>
          <a:prstGeom prst="teardrop">
            <a:avLst/>
          </a:prstGeom>
          <a:solidFill>
            <a:srgbClr val="00B050"/>
          </a:solidFill>
          <a:ln w="5715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r>
              <a:rPr lang="fr-FR" sz="2000" b="1" dirty="0"/>
              <a:t>Tu projettes ton énergie vitale quand tu te sens bien et quand tu aimes, </a:t>
            </a:r>
            <a:r>
              <a:rPr lang="fr-FR" sz="2000" b="1" dirty="0" smtClean="0"/>
              <a:t>tu </a:t>
            </a:r>
            <a:r>
              <a:rPr lang="fr-FR" sz="2000" b="1" dirty="0"/>
              <a:t>la rétractes vers le centre de ton corps quand tu as peur. </a:t>
            </a:r>
            <a:endParaRPr lang="fr-FR" sz="2000" b="1" dirty="0" smtClean="0"/>
          </a:p>
          <a:p>
            <a:r>
              <a:rPr lang="fr-FR" sz="2000" b="1" i="1" dirty="0" smtClean="0"/>
              <a:t>Wilhelm </a:t>
            </a:r>
            <a:r>
              <a:rPr lang="fr-FR" sz="2000" b="1" i="1" dirty="0"/>
              <a:t>Reich</a:t>
            </a:r>
            <a:endParaRPr lang="fr-FR" sz="2000" b="1" dirty="0"/>
          </a:p>
        </p:txBody>
      </p:sp>
    </p:spTree>
    <p:extLst>
      <p:ext uri="{BB962C8B-B14F-4D97-AF65-F5344CB8AC3E}">
        <p14:creationId xmlns:p14="http://schemas.microsoft.com/office/powerpoint/2010/main" val="1470361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6016" y="44624"/>
            <a:ext cx="3456384" cy="576064"/>
          </a:xfrm>
        </p:spPr>
        <p:txBody>
          <a:bodyPr>
            <a:normAutofit fontScale="90000"/>
          </a:bodyPr>
          <a:lstStyle/>
          <a:p>
            <a:r>
              <a:rPr lang="fr-FR" dirty="0" smtClean="0">
                <a:solidFill>
                  <a:schemeClr val="bg1"/>
                </a:solidFill>
              </a:rPr>
              <a:t>Table 2</a:t>
            </a:r>
            <a:endParaRPr lang="fr-FR" dirty="0">
              <a:solidFill>
                <a:schemeClr val="bg1"/>
              </a:solidFill>
            </a:endParaRPr>
          </a:p>
        </p:txBody>
      </p:sp>
      <p:sp>
        <p:nvSpPr>
          <p:cNvPr id="3" name="Espace réservé du contenu 2"/>
          <p:cNvSpPr>
            <a:spLocks noGrp="1"/>
          </p:cNvSpPr>
          <p:nvPr>
            <p:ph idx="1"/>
          </p:nvPr>
        </p:nvSpPr>
        <p:spPr>
          <a:xfrm>
            <a:off x="467544" y="692696"/>
            <a:ext cx="8208912" cy="5760640"/>
          </a:xfrm>
        </p:spPr>
        <p:txBody>
          <a:bodyPr>
            <a:normAutofit fontScale="92500"/>
          </a:bodyPr>
          <a:lstStyle/>
          <a:p>
            <a:r>
              <a:rPr lang="fr-FR" b="1" u="sng" dirty="0" smtClean="0">
                <a:effectLst>
                  <a:outerShdw blurRad="38100" dist="38100" dir="2700000" algn="tl">
                    <a:srgbClr val="000000">
                      <a:alpha val="43137"/>
                    </a:srgbClr>
                  </a:outerShdw>
                </a:effectLst>
                <a:latin typeface="Arial Narrow" panose="020B0606020202030204" pitchFamily="34" charset="0"/>
              </a:rPr>
              <a:t>Kana :</a:t>
            </a:r>
            <a:r>
              <a:rPr lang="fr-FR" dirty="0" smtClean="0">
                <a:latin typeface="Arial Narrow" panose="020B0606020202030204" pitchFamily="34" charset="0"/>
              </a:rPr>
              <a:t> je suis volontaire en France, j’ai amené des personnes ici )à nos activités. Mais je suis timide, et perfectionniste. Je veux montrer qui je suis vraiment, les bons points de mon caractère. Ce qui me pousse à évoluer, c’est de penser aux bonnes leçons que cela me donne pour mon avenir. </a:t>
            </a:r>
          </a:p>
          <a:p>
            <a:r>
              <a:rPr lang="fr-FR" b="1" u="sng" dirty="0" err="1" smtClean="0">
                <a:effectLst>
                  <a:outerShdw blurRad="38100" dist="38100" dir="2700000" algn="tl">
                    <a:srgbClr val="000000">
                      <a:alpha val="43137"/>
                    </a:srgbClr>
                  </a:outerShdw>
                </a:effectLst>
                <a:latin typeface="Arial Narrow" panose="020B0606020202030204" pitchFamily="34" charset="0"/>
              </a:rPr>
              <a:t>Emiya</a:t>
            </a:r>
            <a:r>
              <a:rPr lang="fr-FR" b="1" u="sng" dirty="0" smtClean="0">
                <a:effectLst>
                  <a:outerShdw blurRad="38100" dist="38100" dir="2700000" algn="tl">
                    <a:srgbClr val="000000">
                      <a:alpha val="43137"/>
                    </a:srgbClr>
                  </a:outerShdw>
                </a:effectLst>
                <a:latin typeface="Arial Narrow" panose="020B0606020202030204" pitchFamily="34" charset="0"/>
              </a:rPr>
              <a:t> : </a:t>
            </a:r>
            <a:r>
              <a:rPr lang="fr-FR" dirty="0" smtClean="0">
                <a:latin typeface="Arial Narrow" panose="020B0606020202030204" pitchFamily="34" charset="0"/>
              </a:rPr>
              <a:t>Ici, à Culture et Paix, je veux prendre soin des gens, et partager mes convictions. Cela demande de l’investissement. Le premier pas n’est  pas difficile pour moi. C’est ensuite que la difficulté arrive. Je veux évoluer et m’améliorer, connaître plus profondément les personnes pour me sentir plus à l’aise, et établir un lien plus naturel. </a:t>
            </a:r>
          </a:p>
          <a:p>
            <a:r>
              <a:rPr lang="fr-FR" b="1" u="sng" dirty="0" smtClean="0">
                <a:effectLst>
                  <a:outerShdw blurRad="38100" dist="38100" dir="2700000" algn="tl">
                    <a:srgbClr val="000000">
                      <a:alpha val="43137"/>
                    </a:srgbClr>
                  </a:outerShdw>
                </a:effectLst>
                <a:latin typeface="Arial Narrow" panose="020B0606020202030204" pitchFamily="34" charset="0"/>
              </a:rPr>
              <a:t>Julia :</a:t>
            </a:r>
            <a:r>
              <a:rPr lang="fr-FR" dirty="0" smtClean="0">
                <a:latin typeface="Arial Narrow" panose="020B0606020202030204" pitchFamily="34" charset="0"/>
              </a:rPr>
              <a:t> au départ, je suis d’un naturel enjoué, je pose beaucoup de questions personnelles. Mais j’ai du mal à garder la relation en dehors du cadre formel (études ou association). J’ai aussi un problème de temps (et de priorités)</a:t>
            </a:r>
          </a:p>
          <a:p>
            <a:r>
              <a:rPr lang="fr-FR" b="1" dirty="0" smtClean="0">
                <a:effectLst>
                  <a:outerShdw blurRad="38100" dist="38100" dir="2700000" algn="tl">
                    <a:srgbClr val="000000">
                      <a:alpha val="43137"/>
                    </a:srgbClr>
                  </a:outerShdw>
                </a:effectLst>
                <a:latin typeface="Arial Narrow" panose="020B0606020202030204" pitchFamily="34" charset="0"/>
              </a:rPr>
              <a:t>Alexis :</a:t>
            </a:r>
            <a:r>
              <a:rPr lang="fr-FR" dirty="0" smtClean="0">
                <a:latin typeface="Arial Narrow" panose="020B0606020202030204" pitchFamily="34" charset="0"/>
              </a:rPr>
              <a:t> je crains l’inconnu. Timide d’une certaine façon, je n’ose pas assez, quelle position adopter. Pour progresser, je dois multiplier les rencontres.  </a:t>
            </a:r>
            <a:endParaRPr lang="fr-FR" dirty="0">
              <a:latin typeface="Arial Narrow" panose="020B0606020202030204" pitchFamily="34" charset="0"/>
            </a:endParaRPr>
          </a:p>
        </p:txBody>
      </p:sp>
    </p:spTree>
    <p:extLst>
      <p:ext uri="{BB962C8B-B14F-4D97-AF65-F5344CB8AC3E}">
        <p14:creationId xmlns:p14="http://schemas.microsoft.com/office/powerpoint/2010/main" val="314529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018299"/>
            <a:ext cx="8208912" cy="1241956"/>
          </a:xfrm>
        </p:spPr>
        <p:style>
          <a:lnRef idx="0">
            <a:schemeClr val="accent6"/>
          </a:lnRef>
          <a:fillRef idx="3">
            <a:schemeClr val="accent6"/>
          </a:fillRef>
          <a:effectRef idx="3">
            <a:schemeClr val="accent6"/>
          </a:effectRef>
          <a:fontRef idx="minor">
            <a:schemeClr val="lt1"/>
          </a:fontRef>
        </p:style>
        <p:txBody>
          <a:bodyPr>
            <a:normAutofit/>
          </a:bodyPr>
          <a:lstStyle/>
          <a:p>
            <a:r>
              <a:rPr lang="fr-FR" sz="2400" dirty="0" smtClean="0">
                <a:latin typeface="Bodoni MT Condensed" pitchFamily="18" charset="0"/>
              </a:rPr>
              <a:t>« </a:t>
            </a:r>
            <a:r>
              <a:rPr lang="fr-FR" sz="2400" b="1" dirty="0" smtClean="0">
                <a:latin typeface="Bodoni MT Condensed" pitchFamily="18" charset="0"/>
              </a:rPr>
              <a:t>Tu </a:t>
            </a:r>
            <a:r>
              <a:rPr lang="fr-FR" sz="2400" b="1" dirty="0">
                <a:latin typeface="Bodoni MT Condensed" pitchFamily="18" charset="0"/>
              </a:rPr>
              <a:t>as été fidèle en peu de chose, je te confierai </a:t>
            </a:r>
            <a:r>
              <a:rPr lang="fr-FR" sz="2400" b="1" dirty="0" smtClean="0">
                <a:latin typeface="Bodoni MT Condensed" pitchFamily="18" charset="0"/>
              </a:rPr>
              <a:t>beaucoup ; </a:t>
            </a:r>
            <a:r>
              <a:rPr lang="fr-FR" sz="2400" b="1" dirty="0">
                <a:latin typeface="Bodoni MT Condensed" pitchFamily="18" charset="0"/>
              </a:rPr>
              <a:t>entre dans la joie de ton maître. </a:t>
            </a:r>
            <a:r>
              <a:rPr lang="fr-FR" sz="2400" b="1" dirty="0" smtClean="0">
                <a:latin typeface="Bodoni MT Condensed" pitchFamily="18" charset="0"/>
              </a:rPr>
              <a:t>Car </a:t>
            </a:r>
            <a:r>
              <a:rPr lang="fr-FR" sz="2400" b="1" dirty="0">
                <a:latin typeface="Bodoni MT Condensed" pitchFamily="18" charset="0"/>
              </a:rPr>
              <a:t>on donnera à celui qui a, et il sera dans l'abondance, mais à celui qui n'a pas on ôtera même ce qu'il a</a:t>
            </a:r>
            <a:r>
              <a:rPr lang="fr-FR" sz="2400" b="1" dirty="0" smtClean="0">
                <a:latin typeface="Bodoni MT Condensed" pitchFamily="18" charset="0"/>
              </a:rPr>
              <a:t>. »</a:t>
            </a:r>
            <a:endParaRPr lang="fr-FR" sz="2400" dirty="0">
              <a:latin typeface="Bodoni MT Condensed" pitchFamily="18" charset="0"/>
            </a:endParaRPr>
          </a:p>
        </p:txBody>
      </p:sp>
      <p:sp>
        <p:nvSpPr>
          <p:cNvPr id="2" name="Espace réservé du contenu 1"/>
          <p:cNvSpPr>
            <a:spLocks noGrp="1"/>
          </p:cNvSpPr>
          <p:nvPr>
            <p:ph idx="1"/>
          </p:nvPr>
        </p:nvSpPr>
        <p:spPr>
          <a:xfrm>
            <a:off x="467544" y="2276872"/>
            <a:ext cx="8208912" cy="4229057"/>
          </a:xfrm>
        </p:spPr>
        <p:txBody>
          <a:bodyPr>
            <a:normAutofit/>
          </a:bodyPr>
          <a:lstStyle/>
          <a:p>
            <a:r>
              <a:rPr lang="fr-FR" dirty="0" smtClean="0"/>
              <a:t>Vous inspirant de la parabole des talents, imaginer une émission de télévision qui primerait les talents. Au départ, tous les candidats reçoivent la même « dotation ». Semaine après semaine, un jury prime ceux qui font le plus fructifier le capital et élimine les autres, mais dans l’honneur. Jusqu’à la finale.</a:t>
            </a:r>
          </a:p>
          <a:p>
            <a:r>
              <a:rPr lang="fr-FR" dirty="0" smtClean="0"/>
              <a:t>Vous direz quelles valeurs l’émission veut véhiculer, et sa charte. Qui est sélectionné ? Combien de candidats et d’émissions ? Quelle est la « dotation » de départ ? Qui sont les « maîtres » ? Que devient la dotation des perdants ?</a:t>
            </a:r>
            <a:endParaRPr lang="fr-FR" dirty="0"/>
          </a:p>
        </p:txBody>
      </p:sp>
      <p:sp>
        <p:nvSpPr>
          <p:cNvPr id="3" name="Rectangle 2"/>
          <p:cNvSpPr/>
          <p:nvPr/>
        </p:nvSpPr>
        <p:spPr>
          <a:xfrm>
            <a:off x="4716016" y="43934"/>
            <a:ext cx="3209533" cy="584775"/>
          </a:xfrm>
          <a:prstGeom prst="rect">
            <a:avLst/>
          </a:prstGeom>
        </p:spPr>
        <p:txBody>
          <a:bodyPr wrap="none">
            <a:spAutoFit/>
          </a:bodyPr>
          <a:lstStyle/>
          <a:p>
            <a:r>
              <a:rPr lang="fr-FR" sz="3200" dirty="0">
                <a:solidFill>
                  <a:schemeClr val="bg1"/>
                </a:solidFill>
                <a:latin typeface="Bodoni MT Condensed" pitchFamily="18" charset="0"/>
              </a:rPr>
              <a:t>Vision 2020 – Résolutions</a:t>
            </a:r>
            <a:endParaRPr lang="fr-FR" sz="3200" dirty="0">
              <a:solidFill>
                <a:schemeClr val="bg1"/>
              </a:solidFill>
            </a:endParaRPr>
          </a:p>
        </p:txBody>
      </p:sp>
      <p:sp>
        <p:nvSpPr>
          <p:cNvPr id="5" name="Rectangle 4"/>
          <p:cNvSpPr/>
          <p:nvPr/>
        </p:nvSpPr>
        <p:spPr>
          <a:xfrm>
            <a:off x="0" y="618189"/>
            <a:ext cx="4572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000" i="1" dirty="0" smtClean="0">
                <a:latin typeface="Garamond" pitchFamily="18" charset="0"/>
              </a:rPr>
              <a:t>« Prime </a:t>
            </a:r>
            <a:r>
              <a:rPr lang="fr-FR" sz="2000" i="1" dirty="0">
                <a:latin typeface="Garamond" pitchFamily="18" charset="0"/>
              </a:rPr>
              <a:t>aux talents, honneur aux </a:t>
            </a:r>
            <a:r>
              <a:rPr lang="fr-FR" sz="2000" i="1" dirty="0" smtClean="0">
                <a:latin typeface="Garamond" pitchFamily="18" charset="0"/>
              </a:rPr>
              <a:t>perdants » </a:t>
            </a:r>
            <a:endParaRPr lang="fr-FR" sz="2000" i="1" dirty="0">
              <a:latin typeface="Garamond" pitchFamily="18" charset="0"/>
            </a:endParaRPr>
          </a:p>
        </p:txBody>
      </p:sp>
    </p:spTree>
    <p:extLst>
      <p:ext uri="{BB962C8B-B14F-4D97-AF65-F5344CB8AC3E}">
        <p14:creationId xmlns:p14="http://schemas.microsoft.com/office/powerpoint/2010/main" val="274557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2437</TotalTime>
  <Words>2477</Words>
  <Application>Microsoft Office PowerPoint</Application>
  <PresentationFormat>Affichage à l'écran (4:3)</PresentationFormat>
  <Paragraphs>297</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Austin</vt:lpstr>
      <vt:lpstr>Parole Donnée N° 190 Mercredi 14 mai 2014</vt:lpstr>
      <vt:lpstr>Discussion par Tables</vt:lpstr>
      <vt:lpstr>Aide à la discussion</vt:lpstr>
      <vt:lpstr>But de la soirée</vt:lpstr>
      <vt:lpstr>Donner plus que sa part</vt:lpstr>
      <vt:lpstr>Table 1</vt:lpstr>
      <vt:lpstr>Table 2 </vt:lpstr>
      <vt:lpstr>Table 2</vt:lpstr>
      <vt:lpstr>« Tu as été fidèle en peu de chose, je te confierai beaucoup ; entre dans la joie de ton maître. Car on donnera à celui qui a, et il sera dans l'abondance, mais à celui qui n'a pas on ôtera même ce qu'il a. »</vt:lpstr>
      <vt:lpstr>Exposé de Laurent Ladouce</vt:lpstr>
      <vt:lpstr>Présentation PowerPoint</vt:lpstr>
      <vt:lpstr>Phase 1</vt:lpstr>
      <vt:lpstr>Présentation PowerPoint</vt:lpstr>
      <vt:lpstr>Présentation PowerPoint</vt:lpstr>
      <vt:lpstr>Mouvement perpétuel à aimants permanents John Roy Robert Searl (1932 - </vt:lpstr>
      <vt:lpstr>Présentation PowerPoint</vt:lpstr>
      <vt:lpstr>Mouvement Perpétuel dans la nature</vt:lpstr>
      <vt:lpstr>Les planètes : le système solaire</vt:lpstr>
      <vt:lpstr>Présentation PowerPoint</vt:lpstr>
      <vt:lpstr>Théorie unificationniste de la rotation et de la révolution</vt:lpstr>
      <vt:lpstr>Lois naturelles de la révolution</vt:lpstr>
      <vt:lpstr>Ordre naturel dans l’univers</vt:lpstr>
      <vt:lpstr>Phase 2</vt:lpstr>
      <vt:lpstr>Présentation PowerPoint</vt:lpstr>
      <vt:lpstr>Physique sociale et altruisme</vt:lpstr>
      <vt:lpstr>L’amour, force de liaison</vt:lpstr>
      <vt:lpstr>Ordre naturel dans la société</vt:lpstr>
      <vt:lpstr>Évaluer Comte</vt:lpstr>
      <vt:lpstr>L'Amour est la plus universelle, la plus formidable et la plus mystérieuse des énergies cosmiques. </vt:lpstr>
      <vt:lpstr>L’énergie humaine</vt:lpstr>
      <vt:lpstr>Présentation PowerPoint</vt:lpstr>
      <vt:lpstr>Évaluer Teilhard de Chardin</vt:lpstr>
      <vt:lpstr>Phase 3</vt:lpstr>
      <vt:lpstr>Vaincre la « finitude » par l’amour</vt:lpstr>
      <vt:lpstr>L’amour, victoire éphémère sur la mort ?</vt:lpstr>
      <vt:lpstr>Les forces de liaison</vt:lpstr>
      <vt:lpstr>Présentation PowerPoint</vt:lpstr>
      <vt:lpstr>Présentation PowerPoint</vt:lpstr>
      <vt:lpstr>Présentation PowerPoint</vt:lpstr>
      <vt:lpstr>Présentation PowerPoint</vt:lpstr>
      <vt:lpstr>Philia :  amour horizontal réciproque et durable</vt:lpstr>
      <vt:lpstr>Présentation PowerPoint</vt:lpstr>
      <vt:lpstr>Origine, hauteur, autorité</vt:lpstr>
      <vt:lpstr>Fraternité</vt:lpstr>
      <vt:lpstr>Efficacité, compétence, joie, gain</vt:lpstr>
      <vt:lpstr>Force et faiblesse des « grandes puissances »</vt:lpstr>
      <vt:lpstr>7 Principes d’amour vrai qui enrichissent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161</cp:revision>
  <dcterms:created xsi:type="dcterms:W3CDTF">2014-05-06T11:56:59Z</dcterms:created>
  <dcterms:modified xsi:type="dcterms:W3CDTF">2014-06-06T06:05:09Z</dcterms:modified>
</cp:coreProperties>
</file>